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82" r:id="rId1"/>
  </p:sldMasterIdLst>
  <p:sldIdLst>
    <p:sldId id="256" r:id="rId2"/>
    <p:sldId id="258" r:id="rId3"/>
    <p:sldId id="260" r:id="rId4"/>
    <p:sldId id="261" r:id="rId5"/>
    <p:sldId id="263" r:id="rId6"/>
    <p:sldId id="259" r:id="rId7"/>
    <p:sldId id="268" r:id="rId8"/>
    <p:sldId id="262" r:id="rId9"/>
    <p:sldId id="264" r:id="rId10"/>
    <p:sldId id="269" r:id="rId11"/>
    <p:sldId id="266" r:id="rId12"/>
    <p:sldId id="267" r:id="rId13"/>
  </p:sldIdLst>
  <p:sldSz cx="12192000" cy="6858000"/>
  <p:notesSz cx="6985000" cy="92837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9" autoAdjust="0"/>
    <p:restoredTop sz="94660"/>
  </p:normalViewPr>
  <p:slideViewPr>
    <p:cSldViewPr snapToGrid="0">
      <p:cViewPr varScale="1">
        <p:scale>
          <a:sx n="116" d="100"/>
          <a:sy n="116" d="100"/>
        </p:scale>
        <p:origin x="102" y="16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6/26/2024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18421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6/26/2024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8148448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6/26/2024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8101760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5586B75A-687E-405C-8A0B-8D00578BA2C3}" type="datetimeFigureOut">
              <a:rPr lang="en-US" smtClean="0"/>
              <a:pPr/>
              <a:t>6/26/2024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8092932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6/26/2024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925650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6/26/2024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66470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6/26/2024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14308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6/26/2024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9304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6/26/2024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23839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6/26/2024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8565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6/26/2024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80336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6/26/2024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97443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6/26/2024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48320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5586B75A-687E-405C-8A0B-8D00578BA2C3}" type="datetimeFigureOut">
              <a:rPr lang="en-US" smtClean="0"/>
              <a:pPr/>
              <a:t>6/26/2024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372982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5586B75A-687E-405C-8A0B-8D00578BA2C3}" type="datetimeFigureOut">
              <a:rPr lang="en-US" smtClean="0"/>
              <a:pPr/>
              <a:t>6/26/2024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23099078"/>
      </p:ext>
    </p:extLst>
  </p:cSld>
  <p:clrMap bg1="dk1" tx1="lt1" bg2="dk2" tx2="lt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 id="2147483894" r:id="rId12"/>
    <p:sldLayoutId id="2147483895" r:id="rId13"/>
    <p:sldLayoutId id="2147483896"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aims.edu/resource-library/background-and-disqualifying-offenses-release-form" TargetMode="External"/><Relationship Id="rId2" Type="http://schemas.openxmlformats.org/officeDocument/2006/relationships/hyperlink" Target="https://bit.ly/3T74WUi"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mailto:financial.aid@aims.edu"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mailto:Stephany.Wood@aims.ed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2" Type="http://schemas.openxmlformats.org/officeDocument/2006/relationships/hyperlink" Target="mailto:Stephany.Wood@aims.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582C1-F6B2-4773-BE2E-2615217ED81D}"/>
              </a:ext>
            </a:extLst>
          </p:cNvPr>
          <p:cNvSpPr>
            <a:spLocks noGrp="1"/>
          </p:cNvSpPr>
          <p:nvPr>
            <p:ph type="ctrTitle"/>
          </p:nvPr>
        </p:nvSpPr>
        <p:spPr>
          <a:xfrm>
            <a:off x="362465" y="1466335"/>
            <a:ext cx="11549449" cy="3183486"/>
          </a:xfrm>
          <a:effectLst/>
        </p:spPr>
        <p:txBody>
          <a:bodyPr>
            <a:normAutofit fontScale="90000"/>
          </a:bodyPr>
          <a:lstStyle/>
          <a:p>
            <a:pPr algn="ctr"/>
            <a:r>
              <a:rPr lang="en-US" sz="5300" dirty="0">
                <a:solidFill>
                  <a:schemeClr val="accent5">
                    <a:lumMod val="50000"/>
                  </a:schemeClr>
                </a:solidFill>
                <a:latin typeface="Candara" panose="020E0502030303020204" pitchFamily="34" charset="0"/>
              </a:rPr>
              <a:t>Aims Community College</a:t>
            </a:r>
            <a:br>
              <a:rPr lang="en-US" sz="5300" dirty="0">
                <a:solidFill>
                  <a:schemeClr val="accent5">
                    <a:lumMod val="50000"/>
                  </a:schemeClr>
                </a:solidFill>
                <a:latin typeface="Candara" panose="020E0502030303020204" pitchFamily="34" charset="0"/>
              </a:rPr>
            </a:br>
            <a:br>
              <a:rPr lang="en-US" sz="5300" dirty="0">
                <a:solidFill>
                  <a:schemeClr val="accent5">
                    <a:lumMod val="50000"/>
                  </a:schemeClr>
                </a:solidFill>
                <a:latin typeface="Candara" panose="020E0502030303020204" pitchFamily="34" charset="0"/>
              </a:rPr>
            </a:br>
            <a:r>
              <a:rPr lang="en-US" sz="5300" dirty="0">
                <a:solidFill>
                  <a:schemeClr val="accent5">
                    <a:lumMod val="50000"/>
                  </a:schemeClr>
                </a:solidFill>
                <a:latin typeface="Candara" panose="020E0502030303020204" pitchFamily="34" charset="0"/>
              </a:rPr>
              <a:t>Allied Health Professional Degree Information</a:t>
            </a:r>
          </a:p>
        </p:txBody>
      </p:sp>
      <p:sp>
        <p:nvSpPr>
          <p:cNvPr id="3" name="Subtitle 2">
            <a:extLst>
              <a:ext uri="{FF2B5EF4-FFF2-40B4-BE49-F238E27FC236}">
                <a16:creationId xmlns:a16="http://schemas.microsoft.com/office/drawing/2014/main" id="{2F5B0736-37FB-408E-847A-889B514D8E5D}"/>
              </a:ext>
            </a:extLst>
          </p:cNvPr>
          <p:cNvSpPr>
            <a:spLocks noGrp="1"/>
          </p:cNvSpPr>
          <p:nvPr>
            <p:ph type="subTitle" idx="1"/>
          </p:nvPr>
        </p:nvSpPr>
        <p:spPr>
          <a:xfrm>
            <a:off x="810000" y="5310030"/>
            <a:ext cx="10736732" cy="434974"/>
          </a:xfrm>
        </p:spPr>
        <p:txBody>
          <a:bodyPr>
            <a:noAutofit/>
          </a:bodyPr>
          <a:lstStyle/>
          <a:p>
            <a:pPr algn="ctr"/>
            <a:r>
              <a:rPr lang="en-US" sz="5400" b="1" dirty="0">
                <a:solidFill>
                  <a:schemeClr val="accent5">
                    <a:lumMod val="50000"/>
                  </a:schemeClr>
                </a:solidFill>
                <a:latin typeface="Candara" panose="020E0502030303020204" pitchFamily="34" charset="0"/>
              </a:rPr>
              <a:t>2024</a:t>
            </a:r>
          </a:p>
        </p:txBody>
      </p:sp>
    </p:spTree>
    <p:extLst>
      <p:ext uri="{BB962C8B-B14F-4D97-AF65-F5344CB8AC3E}">
        <p14:creationId xmlns:p14="http://schemas.microsoft.com/office/powerpoint/2010/main" val="1010300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4FA5F57D-266B-4C50-A714-9BEA5164EEAD}"/>
              </a:ext>
            </a:extLst>
          </p:cNvPr>
          <p:cNvGraphicFramePr>
            <a:graphicFrameLocks noGrp="1"/>
          </p:cNvGraphicFramePr>
          <p:nvPr>
            <p:ph idx="4294967295"/>
            <p:extLst>
              <p:ext uri="{D42A27DB-BD31-4B8C-83A1-F6EECF244321}">
                <p14:modId xmlns:p14="http://schemas.microsoft.com/office/powerpoint/2010/main" val="3767705519"/>
              </p:ext>
            </p:extLst>
          </p:nvPr>
        </p:nvGraphicFramePr>
        <p:xfrm>
          <a:off x="0" y="24713"/>
          <a:ext cx="12192000" cy="6833758"/>
        </p:xfrm>
        <a:graphic>
          <a:graphicData uri="http://schemas.openxmlformats.org/drawingml/2006/table">
            <a:tbl>
              <a:tblPr firstRow="1" bandRow="1">
                <a:effectLst/>
                <a:tableStyleId>{5C22544A-7EE6-4342-B048-85BDC9FD1C3A}</a:tableStyleId>
              </a:tblPr>
              <a:tblGrid>
                <a:gridCol w="2603157">
                  <a:extLst>
                    <a:ext uri="{9D8B030D-6E8A-4147-A177-3AD203B41FA5}">
                      <a16:colId xmlns:a16="http://schemas.microsoft.com/office/drawing/2014/main" val="1208423211"/>
                    </a:ext>
                  </a:extLst>
                </a:gridCol>
                <a:gridCol w="1664043">
                  <a:extLst>
                    <a:ext uri="{9D8B030D-6E8A-4147-A177-3AD203B41FA5}">
                      <a16:colId xmlns:a16="http://schemas.microsoft.com/office/drawing/2014/main" val="2983230546"/>
                    </a:ext>
                  </a:extLst>
                </a:gridCol>
                <a:gridCol w="2529016">
                  <a:extLst>
                    <a:ext uri="{9D8B030D-6E8A-4147-A177-3AD203B41FA5}">
                      <a16:colId xmlns:a16="http://schemas.microsoft.com/office/drawing/2014/main" val="92900999"/>
                    </a:ext>
                  </a:extLst>
                </a:gridCol>
                <a:gridCol w="3233001">
                  <a:extLst>
                    <a:ext uri="{9D8B030D-6E8A-4147-A177-3AD203B41FA5}">
                      <a16:colId xmlns:a16="http://schemas.microsoft.com/office/drawing/2014/main" val="3002910904"/>
                    </a:ext>
                  </a:extLst>
                </a:gridCol>
                <a:gridCol w="2162783">
                  <a:extLst>
                    <a:ext uri="{9D8B030D-6E8A-4147-A177-3AD203B41FA5}">
                      <a16:colId xmlns:a16="http://schemas.microsoft.com/office/drawing/2014/main" val="3100620755"/>
                    </a:ext>
                  </a:extLst>
                </a:gridCol>
              </a:tblGrid>
              <a:tr h="1803921">
                <a:tc>
                  <a:txBody>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lang="en-US" dirty="0"/>
                        <a:t>Medical Assisting (25.5cr)</a:t>
                      </a:r>
                    </a:p>
                    <a:p>
                      <a:pPr algn="ctr">
                        <a:lnSpc>
                          <a:spcPct val="150000"/>
                        </a:lnSpc>
                      </a:pPr>
                      <a:r>
                        <a:rPr lang="en-US" dirty="0">
                          <a:solidFill>
                            <a:srgbClr val="C00000"/>
                          </a:solidFill>
                        </a:rPr>
                        <a:t>MAP 2038/MAP 2040</a:t>
                      </a:r>
                    </a:p>
                  </a:txBody>
                  <a:tcPr>
                    <a:solidFill>
                      <a:schemeClr val="accent3"/>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t>Front Office (17cr)</a:t>
                      </a:r>
                    </a:p>
                    <a:p>
                      <a:pPr algn="ctr"/>
                      <a:endParaRPr lang="en-US" dirty="0"/>
                    </a:p>
                  </a:txBody>
                  <a:tcPr>
                    <a:solidFill>
                      <a:schemeClr val="accent3"/>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t>Sterile Processing (17cr)</a:t>
                      </a:r>
                    </a:p>
                  </a:txBody>
                  <a:tcPr>
                    <a:solidFill>
                      <a:schemeClr val="accent3"/>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t>Nurse Aide (5cr)</a:t>
                      </a:r>
                    </a:p>
                  </a:txBody>
                  <a:tcPr>
                    <a:solidFill>
                      <a:schemeClr val="accent3"/>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t>Phlebotomy (8cr)</a:t>
                      </a:r>
                    </a:p>
                    <a:p>
                      <a:pPr algn="ctr"/>
                      <a:endParaRPr lang="en-US" dirty="0"/>
                    </a:p>
                  </a:txBody>
                  <a:tcPr>
                    <a:solidFill>
                      <a:schemeClr val="accent3"/>
                    </a:solidFill>
                  </a:tcPr>
                </a:tc>
                <a:extLst>
                  <a:ext uri="{0D108BD9-81ED-4DB2-BD59-A6C34878D82A}">
                    <a16:rowId xmlns:a16="http://schemas.microsoft.com/office/drawing/2014/main" val="502314123"/>
                  </a:ext>
                </a:extLst>
              </a:tr>
              <a:tr h="3219448">
                <a:tc>
                  <a:txBody>
                    <a:bodyPr/>
                    <a:lstStyle/>
                    <a:p>
                      <a:pPr>
                        <a:lnSpc>
                          <a:spcPct val="150000"/>
                        </a:lnSpc>
                      </a:pPr>
                      <a:r>
                        <a:rPr lang="en-US" sz="1400" b="1" dirty="0">
                          <a:solidFill>
                            <a:schemeClr val="tx1"/>
                          </a:solidFill>
                          <a:latin typeface="Candara Light" panose="020E0502030303020204" pitchFamily="34" charset="0"/>
                        </a:rPr>
                        <a:t>Class Choices:  M/W/F</a:t>
                      </a:r>
                    </a:p>
                    <a:p>
                      <a:pPr>
                        <a:lnSpc>
                          <a:spcPct val="150000"/>
                        </a:lnSpc>
                      </a:pPr>
                      <a:r>
                        <a:rPr lang="en-US" sz="1400" b="1" dirty="0">
                          <a:solidFill>
                            <a:schemeClr val="tx1"/>
                          </a:solidFill>
                          <a:latin typeface="Candara Light" panose="020E0502030303020204" pitchFamily="34" charset="0"/>
                        </a:rPr>
                        <a:t>In-Seat Only</a:t>
                      </a:r>
                    </a:p>
                    <a:p>
                      <a:pPr>
                        <a:lnSpc>
                          <a:spcPct val="150000"/>
                        </a:lnSpc>
                      </a:pPr>
                      <a:r>
                        <a:rPr lang="en-US" sz="1400" b="1" dirty="0">
                          <a:solidFill>
                            <a:schemeClr val="tx1"/>
                          </a:solidFill>
                          <a:latin typeface="Candara Light" panose="020E0502030303020204" pitchFamily="34" charset="0"/>
                        </a:rPr>
                        <a:t>Greeley Campus</a:t>
                      </a:r>
                    </a:p>
                    <a:p>
                      <a:pPr>
                        <a:lnSpc>
                          <a:spcPct val="150000"/>
                        </a:lnSpc>
                      </a:pPr>
                      <a:r>
                        <a:rPr lang="en-US" sz="1400" b="1" dirty="0">
                          <a:solidFill>
                            <a:schemeClr val="tx1"/>
                          </a:solidFill>
                          <a:latin typeface="Candara Light" panose="020E0502030303020204" pitchFamily="34" charset="0"/>
                        </a:rPr>
                        <a:t>All Semester</a:t>
                      </a:r>
                    </a:p>
                    <a:p>
                      <a:pPr>
                        <a:lnSpc>
                          <a:spcPct val="150000"/>
                        </a:lnSpc>
                      </a:pPr>
                      <a:r>
                        <a:rPr lang="en-US" sz="1400" b="1" dirty="0">
                          <a:solidFill>
                            <a:schemeClr val="tx1"/>
                          </a:solidFill>
                          <a:latin typeface="Candara Light" panose="020E0502030303020204" pitchFamily="34" charset="0"/>
                        </a:rPr>
                        <a:t>9am-1pm</a:t>
                      </a:r>
                    </a:p>
                    <a:p>
                      <a:pPr>
                        <a:lnSpc>
                          <a:spcPct val="150000"/>
                        </a:lnSpc>
                      </a:pPr>
                      <a:r>
                        <a:rPr lang="en-US" sz="1400" b="1" dirty="0">
                          <a:solidFill>
                            <a:schemeClr val="tx1"/>
                          </a:solidFill>
                          <a:latin typeface="Candara Light" panose="020E0502030303020204" pitchFamily="34" charset="0"/>
                        </a:rPr>
                        <a:t>1:15-5:15pm</a:t>
                      </a:r>
                    </a:p>
                    <a:p>
                      <a:pPr>
                        <a:lnSpc>
                          <a:spcPct val="150000"/>
                        </a:lnSpc>
                      </a:pPr>
                      <a:r>
                        <a:rPr lang="en-US" sz="1400" b="1" kern="1200" dirty="0">
                          <a:solidFill>
                            <a:schemeClr val="tx1"/>
                          </a:solidFill>
                          <a:latin typeface="Candara Light" panose="020E0502030303020204" pitchFamily="34" charset="0"/>
                          <a:ea typeface="+mn-ea"/>
                          <a:cs typeface="+mn-cs"/>
                        </a:rPr>
                        <a:t>5:30-9:30pm</a:t>
                      </a:r>
                    </a:p>
                  </a:txBody>
                  <a:tcPr>
                    <a:solidFill>
                      <a:schemeClr val="accent3"/>
                    </a:solidFill>
                  </a:tcPr>
                </a:tc>
                <a:tc>
                  <a:txBody>
                    <a:bodyPr/>
                    <a:lstStyle/>
                    <a:p>
                      <a:pPr marL="0" algn="l" defTabSz="457200" rtl="0" eaLnBrk="1" latinLnBrk="0" hangingPunct="1">
                        <a:lnSpc>
                          <a:spcPct val="150000"/>
                        </a:lnSpc>
                      </a:pPr>
                      <a:r>
                        <a:rPr lang="en-US" sz="1400" b="1" kern="1200" dirty="0">
                          <a:solidFill>
                            <a:schemeClr val="tx1"/>
                          </a:solidFill>
                          <a:latin typeface="Candara Light" panose="020E0502030303020204" pitchFamily="34" charset="0"/>
                          <a:ea typeface="+mn-ea"/>
                          <a:cs typeface="+mn-cs"/>
                        </a:rPr>
                        <a:t>Greeley Campus</a:t>
                      </a:r>
                    </a:p>
                    <a:p>
                      <a:pPr marL="0" algn="l" defTabSz="457200" rtl="0" eaLnBrk="1" latinLnBrk="0" hangingPunct="1">
                        <a:lnSpc>
                          <a:spcPct val="150000"/>
                        </a:lnSpc>
                      </a:pPr>
                      <a:r>
                        <a:rPr lang="en-US" sz="1400" b="1" kern="1200" dirty="0">
                          <a:solidFill>
                            <a:schemeClr val="tx1"/>
                          </a:solidFill>
                          <a:latin typeface="Candara Light" panose="020E0502030303020204" pitchFamily="34" charset="0"/>
                          <a:ea typeface="+mn-ea"/>
                          <a:cs typeface="+mn-cs"/>
                        </a:rPr>
                        <a:t>All Semester</a:t>
                      </a:r>
                    </a:p>
                    <a:p>
                      <a:pPr marL="0" algn="l" defTabSz="457200" rtl="0" eaLnBrk="1" latinLnBrk="0" hangingPunct="1">
                        <a:lnSpc>
                          <a:spcPct val="150000"/>
                        </a:lnSpc>
                      </a:pPr>
                      <a:r>
                        <a:rPr lang="en-US" sz="1400" b="1" kern="1200" dirty="0">
                          <a:solidFill>
                            <a:schemeClr val="tx1"/>
                          </a:solidFill>
                          <a:latin typeface="Candara Light" panose="020E0502030303020204" pitchFamily="34" charset="0"/>
                          <a:ea typeface="+mn-ea"/>
                          <a:cs typeface="+mn-cs"/>
                        </a:rPr>
                        <a:t>Day classes (options vary)</a:t>
                      </a:r>
                    </a:p>
                  </a:txBody>
                  <a:tcPr>
                    <a:solidFill>
                      <a:schemeClr val="accent3"/>
                    </a:solidFill>
                  </a:tcPr>
                </a:tc>
                <a:tc>
                  <a:txBody>
                    <a:bodyPr/>
                    <a:lstStyle/>
                    <a:p>
                      <a:pPr>
                        <a:lnSpc>
                          <a:spcPct val="150000"/>
                        </a:lnSpc>
                      </a:pPr>
                      <a:r>
                        <a:rPr lang="en-US" sz="1400" b="1" dirty="0">
                          <a:solidFill>
                            <a:schemeClr val="tx1"/>
                          </a:solidFill>
                          <a:latin typeface="Candara Light" panose="020E0502030303020204" pitchFamily="34" charset="0"/>
                        </a:rPr>
                        <a:t>Class online</a:t>
                      </a:r>
                    </a:p>
                    <a:p>
                      <a:pPr>
                        <a:lnSpc>
                          <a:spcPct val="150000"/>
                        </a:lnSpc>
                      </a:pPr>
                      <a:r>
                        <a:rPr lang="en-US" sz="1400" b="1" dirty="0">
                          <a:solidFill>
                            <a:schemeClr val="tx1"/>
                          </a:solidFill>
                          <a:latin typeface="Candara Light" panose="020E0502030303020204" pitchFamily="34" charset="0"/>
                        </a:rPr>
                        <a:t>Lab In-Person Only</a:t>
                      </a:r>
                    </a:p>
                    <a:p>
                      <a:pPr>
                        <a:lnSpc>
                          <a:spcPct val="150000"/>
                        </a:lnSpc>
                      </a:pPr>
                      <a:r>
                        <a:rPr lang="en-US" sz="1400" b="1" dirty="0">
                          <a:solidFill>
                            <a:schemeClr val="tx1"/>
                          </a:solidFill>
                          <a:latin typeface="Candara Light" panose="020E0502030303020204" pitchFamily="34" charset="0"/>
                        </a:rPr>
                        <a:t>M-F 8:30-11:30am </a:t>
                      </a:r>
                    </a:p>
                    <a:p>
                      <a:pPr>
                        <a:lnSpc>
                          <a:spcPct val="150000"/>
                        </a:lnSpc>
                      </a:pPr>
                      <a:r>
                        <a:rPr lang="en-US" sz="1400" b="1" dirty="0">
                          <a:solidFill>
                            <a:schemeClr val="tx1"/>
                          </a:solidFill>
                          <a:latin typeface="Candara Light" panose="020E0502030303020204" pitchFamily="34" charset="0"/>
                        </a:rPr>
                        <a:t>Greeley Campus</a:t>
                      </a:r>
                    </a:p>
                    <a:p>
                      <a:pPr>
                        <a:lnSpc>
                          <a:spcPct val="150000"/>
                        </a:lnSpc>
                      </a:pPr>
                      <a:r>
                        <a:rPr lang="en-US" sz="1400" b="1" dirty="0">
                          <a:solidFill>
                            <a:schemeClr val="tx1"/>
                          </a:solidFill>
                          <a:latin typeface="Candara Light" panose="020E0502030303020204" pitchFamily="34" charset="0"/>
                        </a:rPr>
                        <a:t>First 5 weeks of the semester</a:t>
                      </a:r>
                    </a:p>
                  </a:txBody>
                  <a:tcPr>
                    <a:solidFill>
                      <a:schemeClr val="accent3"/>
                    </a:solidFill>
                  </a:tcPr>
                </a:tc>
                <a:tc>
                  <a:txBody>
                    <a:bodyPr/>
                    <a:lstStyle/>
                    <a:p>
                      <a:pPr marL="0" algn="l" defTabSz="457200" rtl="0" eaLnBrk="1" latinLnBrk="0" hangingPunct="1">
                        <a:lnSpc>
                          <a:spcPct val="150000"/>
                        </a:lnSpc>
                      </a:pPr>
                      <a:r>
                        <a:rPr lang="en-US" sz="1400" b="1" kern="1200" dirty="0">
                          <a:solidFill>
                            <a:schemeClr val="tx1"/>
                          </a:solidFill>
                          <a:latin typeface="Candara Light" panose="020E0502030303020204" pitchFamily="34" charset="0"/>
                          <a:ea typeface="+mn-ea"/>
                          <a:cs typeface="+mn-cs"/>
                        </a:rPr>
                        <a:t>Greeley or Fort Lupton Campus </a:t>
                      </a:r>
                    </a:p>
                    <a:p>
                      <a:pPr marL="0" algn="l" defTabSz="457200" rtl="0" eaLnBrk="1" latinLnBrk="0" hangingPunct="1">
                        <a:lnSpc>
                          <a:spcPct val="150000"/>
                        </a:lnSpc>
                      </a:pPr>
                      <a:r>
                        <a:rPr lang="en-US" sz="1400" b="1" kern="1200" dirty="0">
                          <a:solidFill>
                            <a:schemeClr val="tx1"/>
                          </a:solidFill>
                          <a:latin typeface="Candara Light" panose="020E0502030303020204" pitchFamily="34" charset="0"/>
                          <a:ea typeface="+mn-ea"/>
                          <a:cs typeface="+mn-cs"/>
                        </a:rPr>
                        <a:t>Varied Starts throughout the semester</a:t>
                      </a:r>
                    </a:p>
                    <a:p>
                      <a:pPr marL="0" algn="l" defTabSz="457200" rtl="0" eaLnBrk="1" latinLnBrk="0" hangingPunct="1">
                        <a:lnSpc>
                          <a:spcPct val="150000"/>
                        </a:lnSpc>
                      </a:pPr>
                      <a:r>
                        <a:rPr lang="en-US" sz="1400" b="1" kern="1200" dirty="0">
                          <a:solidFill>
                            <a:schemeClr val="tx1"/>
                          </a:solidFill>
                          <a:latin typeface="Candara Light" panose="020E0502030303020204" pitchFamily="34" charset="0"/>
                          <a:ea typeface="+mn-ea"/>
                          <a:cs typeface="+mn-cs"/>
                        </a:rPr>
                        <a:t>5 weeks only</a:t>
                      </a:r>
                    </a:p>
                    <a:p>
                      <a:pPr marL="0" algn="l" defTabSz="457200" rtl="0" eaLnBrk="1" latinLnBrk="0" hangingPunct="1">
                        <a:lnSpc>
                          <a:spcPct val="150000"/>
                        </a:lnSpc>
                      </a:pPr>
                      <a:r>
                        <a:rPr lang="en-US" sz="1400" b="1" kern="1200" dirty="0">
                          <a:solidFill>
                            <a:schemeClr val="tx1"/>
                          </a:solidFill>
                          <a:latin typeface="Candara Light" panose="020E0502030303020204" pitchFamily="34" charset="0"/>
                          <a:ea typeface="+mn-ea"/>
                          <a:cs typeface="+mn-cs"/>
                        </a:rPr>
                        <a:t>In-Seat </a:t>
                      </a:r>
                    </a:p>
                    <a:p>
                      <a:pPr marL="0" algn="l" defTabSz="457200" rtl="0" eaLnBrk="1" latinLnBrk="0" hangingPunct="1">
                        <a:lnSpc>
                          <a:spcPct val="150000"/>
                        </a:lnSpc>
                      </a:pPr>
                      <a:r>
                        <a:rPr lang="en-US" sz="1400" b="1" kern="1200" dirty="0">
                          <a:solidFill>
                            <a:schemeClr val="tx1"/>
                          </a:solidFill>
                          <a:latin typeface="Candara Light" panose="020E0502030303020204" pitchFamily="34" charset="0"/>
                          <a:ea typeface="+mn-ea"/>
                          <a:cs typeface="+mn-cs"/>
                        </a:rPr>
                        <a:t>Morning, Afternoon, Evening Classes</a:t>
                      </a:r>
                    </a:p>
                    <a:p>
                      <a:pPr marL="0" algn="l" defTabSz="457200" rtl="0" eaLnBrk="1" latinLnBrk="0" hangingPunct="1">
                        <a:lnSpc>
                          <a:spcPct val="150000"/>
                        </a:lnSpc>
                      </a:pPr>
                      <a:r>
                        <a:rPr lang="en-US" sz="1400" b="1" kern="1200" dirty="0">
                          <a:solidFill>
                            <a:schemeClr val="tx1"/>
                          </a:solidFill>
                          <a:latin typeface="Candara Light" panose="020E0502030303020204" pitchFamily="34" charset="0"/>
                          <a:ea typeface="+mn-ea"/>
                          <a:cs typeface="+mn-cs"/>
                        </a:rPr>
                        <a:t>Hybrid Options</a:t>
                      </a:r>
                    </a:p>
                    <a:p>
                      <a:pPr marL="285750" indent="-285750" algn="l" defTabSz="457200" rtl="0" eaLnBrk="1" latinLnBrk="0" hangingPunct="1">
                        <a:lnSpc>
                          <a:spcPct val="150000"/>
                        </a:lnSpc>
                        <a:buFont typeface="Arial" panose="020B0604020202020204" pitchFamily="34" charset="0"/>
                        <a:buChar char="•"/>
                      </a:pPr>
                      <a:r>
                        <a:rPr lang="en-US" sz="1400" b="1" kern="1200" dirty="0">
                          <a:solidFill>
                            <a:schemeClr val="tx1"/>
                          </a:solidFill>
                          <a:latin typeface="Candara Light" panose="020E0502030303020204" pitchFamily="34" charset="0"/>
                          <a:ea typeface="+mn-ea"/>
                          <a:cs typeface="+mn-cs"/>
                        </a:rPr>
                        <a:t>Class online</a:t>
                      </a:r>
                    </a:p>
                    <a:p>
                      <a:pPr marL="285750" indent="-285750" algn="l" defTabSz="457200" rtl="0" eaLnBrk="1" latinLnBrk="0" hangingPunct="1">
                        <a:lnSpc>
                          <a:spcPct val="150000"/>
                        </a:lnSpc>
                        <a:buFont typeface="Arial" panose="020B0604020202020204" pitchFamily="34" charset="0"/>
                        <a:buChar char="•"/>
                      </a:pPr>
                      <a:r>
                        <a:rPr lang="en-US" sz="1400" b="1" kern="1200" dirty="0">
                          <a:solidFill>
                            <a:schemeClr val="tx1"/>
                          </a:solidFill>
                          <a:latin typeface="Candara Light" panose="020E0502030303020204" pitchFamily="34" charset="0"/>
                          <a:ea typeface="+mn-ea"/>
                          <a:cs typeface="+mn-cs"/>
                        </a:rPr>
                        <a:t>Lab In-Person</a:t>
                      </a:r>
                    </a:p>
                  </a:txBody>
                  <a:tcPr>
                    <a:solidFill>
                      <a:schemeClr val="accent3"/>
                    </a:solidFill>
                  </a:tcPr>
                </a:tc>
                <a:tc>
                  <a:txBody>
                    <a:bodyPr/>
                    <a:lstStyle/>
                    <a:p>
                      <a:pPr>
                        <a:lnSpc>
                          <a:spcPct val="150000"/>
                        </a:lnSpc>
                      </a:pPr>
                      <a:r>
                        <a:rPr lang="en-US" sz="1400" b="1" dirty="0">
                          <a:solidFill>
                            <a:schemeClr val="tx1"/>
                          </a:solidFill>
                          <a:latin typeface="Candara Light" panose="020E0502030303020204" pitchFamily="34" charset="0"/>
                        </a:rPr>
                        <a:t>Class Time:  T/TH</a:t>
                      </a:r>
                    </a:p>
                    <a:p>
                      <a:pPr>
                        <a:lnSpc>
                          <a:spcPct val="150000"/>
                        </a:lnSpc>
                      </a:pPr>
                      <a:r>
                        <a:rPr lang="en-US" sz="1400" b="1" dirty="0">
                          <a:solidFill>
                            <a:schemeClr val="tx1"/>
                          </a:solidFill>
                          <a:latin typeface="Candara Light" panose="020E0502030303020204" pitchFamily="34" charset="0"/>
                        </a:rPr>
                        <a:t>In-Seat Only</a:t>
                      </a:r>
                    </a:p>
                    <a:p>
                      <a:pPr>
                        <a:lnSpc>
                          <a:spcPct val="150000"/>
                        </a:lnSpc>
                      </a:pPr>
                      <a:r>
                        <a:rPr lang="en-US" sz="1400" b="1" dirty="0">
                          <a:solidFill>
                            <a:schemeClr val="tx1"/>
                          </a:solidFill>
                          <a:latin typeface="Candara Light" panose="020E0502030303020204" pitchFamily="34" charset="0"/>
                        </a:rPr>
                        <a:t>Greeley Campus</a:t>
                      </a:r>
                    </a:p>
                    <a:p>
                      <a:pPr>
                        <a:lnSpc>
                          <a:spcPct val="150000"/>
                        </a:lnSpc>
                      </a:pPr>
                      <a:r>
                        <a:rPr lang="en-US" sz="1400" b="1" dirty="0">
                          <a:solidFill>
                            <a:schemeClr val="tx1"/>
                          </a:solidFill>
                          <a:latin typeface="Candara Light" panose="020E0502030303020204" pitchFamily="34" charset="0"/>
                        </a:rPr>
                        <a:t>Starts a month after the semester starts</a:t>
                      </a:r>
                    </a:p>
                    <a:p>
                      <a:pPr>
                        <a:lnSpc>
                          <a:spcPct val="150000"/>
                        </a:lnSpc>
                      </a:pPr>
                      <a:r>
                        <a:rPr lang="en-US" sz="1400" b="1" dirty="0">
                          <a:solidFill>
                            <a:schemeClr val="tx1"/>
                          </a:solidFill>
                          <a:latin typeface="Candara Light" panose="020E0502030303020204" pitchFamily="34" charset="0"/>
                        </a:rPr>
                        <a:t>5:30-9:05pm</a:t>
                      </a:r>
                    </a:p>
                  </a:txBody>
                  <a:tcPr>
                    <a:solidFill>
                      <a:schemeClr val="accent3"/>
                    </a:solidFill>
                  </a:tcPr>
                </a:tc>
                <a:extLst>
                  <a:ext uri="{0D108BD9-81ED-4DB2-BD59-A6C34878D82A}">
                    <a16:rowId xmlns:a16="http://schemas.microsoft.com/office/drawing/2014/main" val="273749701"/>
                  </a:ext>
                </a:extLst>
              </a:tr>
              <a:tr h="1810389">
                <a:tc>
                  <a:txBody>
                    <a:bodyPr/>
                    <a:lstStyle/>
                    <a:p>
                      <a:pPr>
                        <a:lnSpc>
                          <a:spcPct val="150000"/>
                        </a:lnSpc>
                      </a:pPr>
                      <a:r>
                        <a:rPr lang="en-US" sz="1400" b="1" dirty="0">
                          <a:solidFill>
                            <a:schemeClr val="tx1"/>
                          </a:solidFill>
                          <a:latin typeface="Candara Light" panose="020E0502030303020204" pitchFamily="34" charset="0"/>
                        </a:rPr>
                        <a:t>160 Hour, 4 week Internship</a:t>
                      </a:r>
                    </a:p>
                    <a:p>
                      <a:pPr>
                        <a:lnSpc>
                          <a:spcPct val="150000"/>
                        </a:lnSpc>
                      </a:pPr>
                      <a:r>
                        <a:rPr lang="en-US" sz="1400" b="1" dirty="0">
                          <a:solidFill>
                            <a:schemeClr val="tx1"/>
                          </a:solidFill>
                          <a:latin typeface="Candara Light" panose="020E0502030303020204" pitchFamily="34" charset="0"/>
                        </a:rPr>
                        <a:t>M-F;  8am-5pm</a:t>
                      </a:r>
                    </a:p>
                  </a:txBody>
                  <a:tcPr>
                    <a:solidFill>
                      <a:schemeClr val="accent3"/>
                    </a:solidFill>
                  </a:tcPr>
                </a:tc>
                <a:tc>
                  <a:txBody>
                    <a:bodyPr/>
                    <a:lstStyle/>
                    <a:p>
                      <a:pPr>
                        <a:lnSpc>
                          <a:spcPct val="150000"/>
                        </a:lnSpc>
                      </a:pPr>
                      <a:r>
                        <a:rPr lang="en-US" sz="1400" b="1" dirty="0">
                          <a:solidFill>
                            <a:schemeClr val="tx1"/>
                          </a:solidFill>
                          <a:latin typeface="Candara Light" panose="020E0502030303020204" pitchFamily="34" charset="0"/>
                        </a:rPr>
                        <a:t>90 Hour, 2.5 week</a:t>
                      </a:r>
                    </a:p>
                    <a:p>
                      <a:pPr>
                        <a:lnSpc>
                          <a:spcPct val="150000"/>
                        </a:lnSpc>
                      </a:pPr>
                      <a:r>
                        <a:rPr lang="en-US" sz="1400" b="1" dirty="0">
                          <a:solidFill>
                            <a:schemeClr val="tx1"/>
                          </a:solidFill>
                          <a:latin typeface="Candara Light" panose="020E0502030303020204" pitchFamily="34" charset="0"/>
                        </a:rPr>
                        <a:t>Internship</a:t>
                      </a:r>
                    </a:p>
                    <a:p>
                      <a:pPr>
                        <a:lnSpc>
                          <a:spcPct val="150000"/>
                        </a:lnSpc>
                      </a:pPr>
                      <a:r>
                        <a:rPr lang="en-US" sz="1400" b="1" dirty="0">
                          <a:solidFill>
                            <a:schemeClr val="tx1"/>
                          </a:solidFill>
                          <a:latin typeface="Candara Light" panose="020E0502030303020204" pitchFamily="34" charset="0"/>
                        </a:rPr>
                        <a:t>M-F; 8am-5pm</a:t>
                      </a:r>
                    </a:p>
                  </a:txBody>
                  <a:tcPr>
                    <a:solidFill>
                      <a:schemeClr val="accent3"/>
                    </a:solidFill>
                  </a:tcPr>
                </a:tc>
                <a:tc>
                  <a:txBody>
                    <a:bodyPr/>
                    <a:lstStyle/>
                    <a:p>
                      <a:pPr>
                        <a:lnSpc>
                          <a:spcPct val="150000"/>
                        </a:lnSpc>
                      </a:pPr>
                      <a:r>
                        <a:rPr lang="en-US" sz="1400" b="1" dirty="0">
                          <a:solidFill>
                            <a:schemeClr val="tx1"/>
                          </a:solidFill>
                          <a:latin typeface="Candara Light" panose="020E0502030303020204" pitchFamily="34" charset="0"/>
                        </a:rPr>
                        <a:t>400 Hour, 10 week</a:t>
                      </a:r>
                    </a:p>
                    <a:p>
                      <a:pPr>
                        <a:lnSpc>
                          <a:spcPct val="150000"/>
                        </a:lnSpc>
                      </a:pPr>
                      <a:r>
                        <a:rPr lang="en-US" sz="1400" b="1" dirty="0">
                          <a:solidFill>
                            <a:schemeClr val="tx1"/>
                          </a:solidFill>
                          <a:latin typeface="Candara Light" panose="020E0502030303020204" pitchFamily="34" charset="0"/>
                        </a:rPr>
                        <a:t>Internship</a:t>
                      </a:r>
                    </a:p>
                    <a:p>
                      <a:pPr>
                        <a:lnSpc>
                          <a:spcPct val="150000"/>
                        </a:lnSpc>
                      </a:pPr>
                      <a:r>
                        <a:rPr lang="en-US" sz="1400" b="1" dirty="0">
                          <a:solidFill>
                            <a:schemeClr val="tx1"/>
                          </a:solidFill>
                          <a:latin typeface="Candara Light" panose="020E0502030303020204" pitchFamily="34" charset="0"/>
                        </a:rPr>
                        <a:t>Can be 5 8 hour shifts, 4 10 hour shifts or 3 12 hour shifts</a:t>
                      </a:r>
                    </a:p>
                    <a:p>
                      <a:pPr>
                        <a:lnSpc>
                          <a:spcPct val="150000"/>
                        </a:lnSpc>
                      </a:pPr>
                      <a:r>
                        <a:rPr lang="en-US" sz="1400" b="1" dirty="0">
                          <a:solidFill>
                            <a:schemeClr val="tx1"/>
                          </a:solidFill>
                          <a:latin typeface="Candara Light" panose="020E0502030303020204" pitchFamily="34" charset="0"/>
                        </a:rPr>
                        <a:t>M-F day or evening shift</a:t>
                      </a:r>
                    </a:p>
                  </a:txBody>
                  <a:tcPr>
                    <a:solidFill>
                      <a:schemeClr val="accent3"/>
                    </a:solidFill>
                  </a:tcPr>
                </a:tc>
                <a:tc>
                  <a:txBody>
                    <a:bodyPr/>
                    <a:lstStyle/>
                    <a:p>
                      <a:pPr>
                        <a:lnSpc>
                          <a:spcPct val="150000"/>
                        </a:lnSpc>
                      </a:pPr>
                      <a:r>
                        <a:rPr lang="en-US" sz="1400" b="1" dirty="0">
                          <a:solidFill>
                            <a:schemeClr val="tx1"/>
                          </a:solidFill>
                          <a:latin typeface="Candara Light" panose="020E0502030303020204" pitchFamily="34" charset="0"/>
                        </a:rPr>
                        <a:t>30 Hour, 1 weekend</a:t>
                      </a:r>
                    </a:p>
                    <a:p>
                      <a:pPr>
                        <a:lnSpc>
                          <a:spcPct val="150000"/>
                        </a:lnSpc>
                      </a:pPr>
                      <a:r>
                        <a:rPr lang="en-US" sz="1400" b="1" dirty="0">
                          <a:solidFill>
                            <a:schemeClr val="tx1"/>
                          </a:solidFill>
                          <a:latin typeface="Candara Light" panose="020E0502030303020204" pitchFamily="34" charset="0"/>
                        </a:rPr>
                        <a:t>Internship</a:t>
                      </a:r>
                    </a:p>
                    <a:p>
                      <a:pPr>
                        <a:lnSpc>
                          <a:spcPct val="150000"/>
                        </a:lnSpc>
                      </a:pPr>
                      <a:r>
                        <a:rPr lang="en-US" sz="1400" b="1" dirty="0">
                          <a:solidFill>
                            <a:schemeClr val="tx1"/>
                          </a:solidFill>
                          <a:latin typeface="Candara Light" panose="020E0502030303020204" pitchFamily="34" charset="0"/>
                        </a:rPr>
                        <a:t>Friday 1-9pm</a:t>
                      </a:r>
                    </a:p>
                    <a:p>
                      <a:pPr>
                        <a:lnSpc>
                          <a:spcPct val="150000"/>
                        </a:lnSpc>
                      </a:pPr>
                      <a:r>
                        <a:rPr lang="en-US" sz="1400" b="1" dirty="0">
                          <a:solidFill>
                            <a:schemeClr val="tx1"/>
                          </a:solidFill>
                          <a:latin typeface="Candara Light" panose="020E0502030303020204" pitchFamily="34" charset="0"/>
                        </a:rPr>
                        <a:t>Saturday 6:30am-7pm</a:t>
                      </a:r>
                    </a:p>
                    <a:p>
                      <a:pPr>
                        <a:lnSpc>
                          <a:spcPct val="150000"/>
                        </a:lnSpc>
                      </a:pPr>
                      <a:r>
                        <a:rPr lang="en-US" sz="1400" b="1" dirty="0">
                          <a:solidFill>
                            <a:schemeClr val="tx1"/>
                          </a:solidFill>
                          <a:latin typeface="Candara Light" panose="020E0502030303020204" pitchFamily="34" charset="0"/>
                        </a:rPr>
                        <a:t>Sunday 6:30am-7pm</a:t>
                      </a:r>
                    </a:p>
                  </a:txBody>
                  <a:tcPr>
                    <a:solidFill>
                      <a:schemeClr val="accent3"/>
                    </a:solidFill>
                  </a:tcPr>
                </a:tc>
                <a:tc>
                  <a:txBody>
                    <a:bodyPr/>
                    <a:lstStyle/>
                    <a:p>
                      <a:pPr>
                        <a:lnSpc>
                          <a:spcPct val="150000"/>
                        </a:lnSpc>
                      </a:pPr>
                      <a:r>
                        <a:rPr lang="en-US" sz="1400" b="1" dirty="0">
                          <a:solidFill>
                            <a:schemeClr val="tx1"/>
                          </a:solidFill>
                          <a:latin typeface="Candara Light" panose="020E0502030303020204" pitchFamily="34" charset="0"/>
                        </a:rPr>
                        <a:t>120 Hour, 3 week</a:t>
                      </a:r>
                    </a:p>
                    <a:p>
                      <a:pPr>
                        <a:lnSpc>
                          <a:spcPct val="150000"/>
                        </a:lnSpc>
                      </a:pPr>
                      <a:r>
                        <a:rPr lang="en-US" sz="1400" b="1" dirty="0">
                          <a:solidFill>
                            <a:schemeClr val="tx1"/>
                          </a:solidFill>
                          <a:latin typeface="Candara Light" panose="020E0502030303020204" pitchFamily="34" charset="0"/>
                        </a:rPr>
                        <a:t>Internship</a:t>
                      </a:r>
                    </a:p>
                    <a:p>
                      <a:pPr>
                        <a:lnSpc>
                          <a:spcPct val="150000"/>
                        </a:lnSpc>
                      </a:pPr>
                      <a:r>
                        <a:rPr lang="en-US" sz="1400" b="1" dirty="0">
                          <a:solidFill>
                            <a:schemeClr val="tx1"/>
                          </a:solidFill>
                          <a:latin typeface="Candara Light" panose="020E0502030303020204" pitchFamily="34" charset="0"/>
                        </a:rPr>
                        <a:t>M-F; 8am-5pm</a:t>
                      </a:r>
                    </a:p>
                  </a:txBody>
                  <a:tcPr>
                    <a:solidFill>
                      <a:schemeClr val="accent3"/>
                    </a:solidFill>
                  </a:tcPr>
                </a:tc>
                <a:extLst>
                  <a:ext uri="{0D108BD9-81ED-4DB2-BD59-A6C34878D82A}">
                    <a16:rowId xmlns:a16="http://schemas.microsoft.com/office/drawing/2014/main" val="508403869"/>
                  </a:ext>
                </a:extLst>
              </a:tr>
            </a:tbl>
          </a:graphicData>
        </a:graphic>
      </p:graphicFrame>
    </p:spTree>
    <p:extLst>
      <p:ext uri="{BB962C8B-B14F-4D97-AF65-F5344CB8AC3E}">
        <p14:creationId xmlns:p14="http://schemas.microsoft.com/office/powerpoint/2010/main" val="2976117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7CDAF-F170-4510-8984-B9E4588B93A2}"/>
              </a:ext>
            </a:extLst>
          </p:cNvPr>
          <p:cNvSpPr>
            <a:spLocks noGrp="1"/>
          </p:cNvSpPr>
          <p:nvPr>
            <p:ph type="title"/>
          </p:nvPr>
        </p:nvSpPr>
        <p:spPr>
          <a:xfrm>
            <a:off x="911157" y="159061"/>
            <a:ext cx="10369686" cy="1358454"/>
          </a:xfrm>
          <a:effectLst/>
        </p:spPr>
        <p:txBody>
          <a:bodyPr>
            <a:normAutofit/>
          </a:bodyPr>
          <a:lstStyle/>
          <a:p>
            <a:pPr algn="ctr"/>
            <a:r>
              <a:rPr lang="en-US" sz="4800" dirty="0">
                <a:solidFill>
                  <a:schemeClr val="accent5">
                    <a:lumMod val="50000"/>
                  </a:schemeClr>
                </a:solidFill>
                <a:latin typeface="Candara Light" panose="020E0502030303020204" pitchFamily="34" charset="0"/>
              </a:rPr>
              <a:t>Clinical Compliance Requirements</a:t>
            </a:r>
          </a:p>
        </p:txBody>
      </p:sp>
      <p:sp>
        <p:nvSpPr>
          <p:cNvPr id="3" name="Content Placeholder 2">
            <a:extLst>
              <a:ext uri="{FF2B5EF4-FFF2-40B4-BE49-F238E27FC236}">
                <a16:creationId xmlns:a16="http://schemas.microsoft.com/office/drawing/2014/main" id="{CB574547-0E5A-43DD-822B-3B1BBFFED535}"/>
              </a:ext>
            </a:extLst>
          </p:cNvPr>
          <p:cNvSpPr>
            <a:spLocks noGrp="1"/>
          </p:cNvSpPr>
          <p:nvPr>
            <p:ph idx="1"/>
          </p:nvPr>
        </p:nvSpPr>
        <p:spPr>
          <a:xfrm>
            <a:off x="148281" y="2091448"/>
            <a:ext cx="9229180" cy="4704768"/>
          </a:xfrm>
          <a:effectLst/>
        </p:spPr>
        <p:txBody>
          <a:bodyPr>
            <a:normAutofit fontScale="40000" lnSpcReduction="20000"/>
          </a:bodyPr>
          <a:lstStyle/>
          <a:p>
            <a:pPr>
              <a:lnSpc>
                <a:spcPct val="150000"/>
              </a:lnSpc>
            </a:pPr>
            <a:r>
              <a:rPr lang="en-US" sz="4000" b="1" dirty="0">
                <a:latin typeface="Candara Light" panose="020E0502030303020204" pitchFamily="34" charset="0"/>
              </a:rPr>
              <a:t>Current American Heart Association BLS for Healthcare Provider CPR card: </a:t>
            </a:r>
            <a:r>
              <a:rPr lang="en-US" sz="4000" b="1" dirty="0">
                <a:solidFill>
                  <a:schemeClr val="accent5">
                    <a:lumMod val="50000"/>
                  </a:schemeClr>
                </a:solidFill>
                <a:latin typeface="Candara Light" panose="020E0502030303020204" pitchFamily="34" charset="0"/>
                <a:hlinkClick r:id="rId2">
                  <a:extLst>
                    <a:ext uri="{A12FA001-AC4F-418D-AE19-62706E023703}">
                      <ahyp:hlinkClr xmlns:ahyp="http://schemas.microsoft.com/office/drawing/2018/hyperlinkcolor" val="tx"/>
                    </a:ext>
                  </a:extLst>
                </a:hlinkClick>
              </a:rPr>
              <a:t>https://bit.ly/3T74WUi</a:t>
            </a:r>
            <a:endParaRPr lang="en-US" sz="4000" b="1" dirty="0">
              <a:solidFill>
                <a:schemeClr val="accent5">
                  <a:lumMod val="50000"/>
                </a:schemeClr>
              </a:solidFill>
              <a:latin typeface="Candara Light" panose="020E0502030303020204" pitchFamily="34" charset="0"/>
            </a:endParaRPr>
          </a:p>
          <a:p>
            <a:pPr>
              <a:lnSpc>
                <a:spcPct val="150000"/>
              </a:lnSpc>
            </a:pPr>
            <a:r>
              <a:rPr lang="en-US" sz="4000" b="1" dirty="0">
                <a:latin typeface="Candara Light" panose="020E0502030303020204" pitchFamily="34" charset="0"/>
              </a:rPr>
              <a:t>Background Check and Drug Screen completed without any disqualifiers:  </a:t>
            </a:r>
          </a:p>
          <a:p>
            <a:pPr marL="0" indent="0">
              <a:lnSpc>
                <a:spcPct val="150000"/>
              </a:lnSpc>
              <a:buNone/>
            </a:pPr>
            <a:r>
              <a:rPr lang="en-US" sz="4000" b="1" dirty="0">
                <a:solidFill>
                  <a:schemeClr val="accent5">
                    <a:lumMod val="50000"/>
                  </a:schemeClr>
                </a:solidFill>
                <a:latin typeface="Candara Light" panose="020E0502030303020204" pitchFamily="34" charset="0"/>
                <a:hlinkClick r:id="rId3">
                  <a:extLst>
                    <a:ext uri="{A12FA001-AC4F-418D-AE19-62706E023703}">
                      <ahyp:hlinkClr xmlns:ahyp="http://schemas.microsoft.com/office/drawing/2018/hyperlinkcolor" val="tx"/>
                    </a:ext>
                  </a:extLst>
                </a:hlinkClick>
              </a:rPr>
              <a:t>https://www.aims.edu/resource-library/background-and-disqualifying-offenses-release-form</a:t>
            </a:r>
            <a:endParaRPr lang="en-US" sz="4000" b="1" dirty="0">
              <a:solidFill>
                <a:schemeClr val="accent5">
                  <a:lumMod val="50000"/>
                </a:schemeClr>
              </a:solidFill>
              <a:latin typeface="Candara Light" panose="020E0502030303020204" pitchFamily="34" charset="0"/>
            </a:endParaRPr>
          </a:p>
          <a:p>
            <a:pPr>
              <a:lnSpc>
                <a:spcPct val="150000"/>
              </a:lnSpc>
            </a:pPr>
            <a:r>
              <a:rPr lang="en-US" sz="4000" b="1" dirty="0">
                <a:latin typeface="Candara Light" panose="020E0502030303020204" pitchFamily="34" charset="0"/>
              </a:rPr>
              <a:t>2 Varicella shots or a blood titer showing immunity</a:t>
            </a:r>
          </a:p>
          <a:p>
            <a:pPr>
              <a:lnSpc>
                <a:spcPct val="150000"/>
              </a:lnSpc>
            </a:pPr>
            <a:r>
              <a:rPr lang="en-US" sz="4000" b="1" dirty="0">
                <a:latin typeface="Candara Light" panose="020E0502030303020204" pitchFamily="34" charset="0"/>
              </a:rPr>
              <a:t>2 MMR shots or a blood titer showing immunity</a:t>
            </a:r>
          </a:p>
          <a:p>
            <a:pPr>
              <a:lnSpc>
                <a:spcPct val="150000"/>
              </a:lnSpc>
            </a:pPr>
            <a:r>
              <a:rPr lang="en-US" sz="4000" b="1" dirty="0">
                <a:latin typeface="Candara Light" panose="020E0502030303020204" pitchFamily="34" charset="0"/>
              </a:rPr>
              <a:t>3 Hep B shots or a blood titer showing immunity</a:t>
            </a:r>
          </a:p>
          <a:p>
            <a:pPr>
              <a:lnSpc>
                <a:spcPct val="150000"/>
              </a:lnSpc>
            </a:pPr>
            <a:r>
              <a:rPr lang="en-US" sz="4000" b="1" dirty="0">
                <a:latin typeface="Candara Light" panose="020E0502030303020204" pitchFamily="34" charset="0"/>
              </a:rPr>
              <a:t>Tdap (less than 10 years old)</a:t>
            </a:r>
          </a:p>
          <a:p>
            <a:pPr>
              <a:lnSpc>
                <a:spcPct val="150000"/>
              </a:lnSpc>
            </a:pPr>
            <a:r>
              <a:rPr lang="en-US" sz="4000" b="1" dirty="0">
                <a:latin typeface="Candara Light" panose="020E0502030303020204" pitchFamily="34" charset="0"/>
              </a:rPr>
              <a:t>2 Negative PPD skin tests or a blood draw that won’t expire during the program</a:t>
            </a:r>
          </a:p>
          <a:p>
            <a:pPr>
              <a:lnSpc>
                <a:spcPct val="150000"/>
              </a:lnSpc>
            </a:pPr>
            <a:r>
              <a:rPr lang="en-US" sz="4000" b="1" dirty="0">
                <a:latin typeface="Candara Light" panose="020E0502030303020204" pitchFamily="34" charset="0"/>
              </a:rPr>
              <a:t>Current flu shot (between October and March)</a:t>
            </a:r>
          </a:p>
          <a:p>
            <a:pPr>
              <a:lnSpc>
                <a:spcPct val="150000"/>
              </a:lnSpc>
            </a:pPr>
            <a:r>
              <a:rPr lang="en-US" sz="4000" b="1" dirty="0">
                <a:latin typeface="Candara Light" panose="020E0502030303020204" pitchFamily="34" charset="0"/>
              </a:rPr>
              <a:t>Current/Paid “My Clinical Exchange” Account (if applicable)</a:t>
            </a:r>
          </a:p>
          <a:p>
            <a:pPr marL="342900" indent="-342900">
              <a:buClr>
                <a:schemeClr val="bg1"/>
              </a:buClr>
              <a:buFont typeface="Arial" panose="020B0604020202020204" pitchFamily="34" charset="0"/>
              <a:buChar char="•"/>
            </a:pPr>
            <a:endParaRPr lang="en-US" sz="2400" dirty="0"/>
          </a:p>
        </p:txBody>
      </p:sp>
      <p:sp>
        <p:nvSpPr>
          <p:cNvPr id="4" name="TextBox 3">
            <a:extLst>
              <a:ext uri="{FF2B5EF4-FFF2-40B4-BE49-F238E27FC236}">
                <a16:creationId xmlns:a16="http://schemas.microsoft.com/office/drawing/2014/main" id="{3C5357D9-9C56-4B12-A3AF-BFA3E0D64D29}"/>
              </a:ext>
            </a:extLst>
          </p:cNvPr>
          <p:cNvSpPr txBox="1"/>
          <p:nvPr/>
        </p:nvSpPr>
        <p:spPr>
          <a:xfrm>
            <a:off x="9377461" y="2757792"/>
            <a:ext cx="2509737" cy="2542363"/>
          </a:xfrm>
          <a:prstGeom prst="rect">
            <a:avLst/>
          </a:prstGeom>
          <a:noFill/>
          <a:effectLst/>
        </p:spPr>
        <p:txBody>
          <a:bodyPr wrap="square" rtlCol="0">
            <a:spAutoFit/>
          </a:bodyPr>
          <a:lstStyle/>
          <a:p>
            <a:pPr algn="ctr">
              <a:lnSpc>
                <a:spcPct val="150000"/>
              </a:lnSpc>
              <a:buClr>
                <a:schemeClr val="bg1"/>
              </a:buClr>
            </a:pPr>
            <a:r>
              <a:rPr lang="en-US" b="1" dirty="0">
                <a:solidFill>
                  <a:schemeClr val="accent5">
                    <a:lumMod val="50000"/>
                  </a:schemeClr>
                </a:solidFill>
                <a:latin typeface="Candara Light" panose="020E0502030303020204" pitchFamily="34" charset="0"/>
              </a:rPr>
              <a:t>Compliance items are due by the deadline.</a:t>
            </a:r>
          </a:p>
          <a:p>
            <a:pPr algn="ctr">
              <a:lnSpc>
                <a:spcPct val="150000"/>
              </a:lnSpc>
              <a:buClr>
                <a:schemeClr val="bg1"/>
              </a:buClr>
            </a:pPr>
            <a:endParaRPr lang="en-US" b="1" dirty="0">
              <a:solidFill>
                <a:schemeClr val="accent5">
                  <a:lumMod val="50000"/>
                </a:schemeClr>
              </a:solidFill>
              <a:latin typeface="Candara Light" panose="020E0502030303020204" pitchFamily="34" charset="0"/>
            </a:endParaRPr>
          </a:p>
          <a:p>
            <a:pPr algn="ctr">
              <a:lnSpc>
                <a:spcPct val="150000"/>
              </a:lnSpc>
              <a:buClr>
                <a:schemeClr val="bg1"/>
              </a:buClr>
            </a:pPr>
            <a:r>
              <a:rPr lang="en-US" b="1" dirty="0">
                <a:solidFill>
                  <a:schemeClr val="accent5">
                    <a:lumMod val="50000"/>
                  </a:schemeClr>
                </a:solidFill>
                <a:latin typeface="Candara Light" panose="020E0502030303020204" pitchFamily="34" charset="0"/>
              </a:rPr>
              <a:t>If items are missing, the invitation to start the program will be revoked.</a:t>
            </a:r>
          </a:p>
        </p:txBody>
      </p:sp>
    </p:spTree>
    <p:extLst>
      <p:ext uri="{BB962C8B-B14F-4D97-AF65-F5344CB8AC3E}">
        <p14:creationId xmlns:p14="http://schemas.microsoft.com/office/powerpoint/2010/main" val="1468600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2EE6F-BDF7-4C9E-BD93-34A68E3BBD68}"/>
              </a:ext>
            </a:extLst>
          </p:cNvPr>
          <p:cNvSpPr>
            <a:spLocks noGrp="1"/>
          </p:cNvSpPr>
          <p:nvPr>
            <p:ph type="title"/>
          </p:nvPr>
        </p:nvSpPr>
        <p:spPr>
          <a:effectLst/>
        </p:spPr>
        <p:txBody>
          <a:bodyPr>
            <a:normAutofit/>
          </a:bodyPr>
          <a:lstStyle/>
          <a:p>
            <a:pPr algn="ctr"/>
            <a:r>
              <a:rPr lang="en-US" sz="4800" dirty="0">
                <a:solidFill>
                  <a:schemeClr val="accent5">
                    <a:lumMod val="50000"/>
                  </a:schemeClr>
                </a:solidFill>
                <a:latin typeface="Candara Light" panose="020E0502030303020204" pitchFamily="34" charset="0"/>
              </a:rPr>
              <a:t>Clinical Site Information</a:t>
            </a:r>
          </a:p>
        </p:txBody>
      </p:sp>
      <p:sp>
        <p:nvSpPr>
          <p:cNvPr id="3" name="Content Placeholder 2">
            <a:extLst>
              <a:ext uri="{FF2B5EF4-FFF2-40B4-BE49-F238E27FC236}">
                <a16:creationId xmlns:a16="http://schemas.microsoft.com/office/drawing/2014/main" id="{12E95576-067D-4D3F-B497-4FC79AFE6B4E}"/>
              </a:ext>
            </a:extLst>
          </p:cNvPr>
          <p:cNvSpPr>
            <a:spLocks noGrp="1"/>
          </p:cNvSpPr>
          <p:nvPr>
            <p:ph idx="1"/>
          </p:nvPr>
        </p:nvSpPr>
        <p:spPr>
          <a:xfrm>
            <a:off x="818713" y="2295728"/>
            <a:ext cx="10554574" cy="4309354"/>
          </a:xfrm>
          <a:effectLst/>
        </p:spPr>
        <p:txBody>
          <a:bodyPr>
            <a:normAutofit/>
          </a:bodyPr>
          <a:lstStyle/>
          <a:p>
            <a:pPr>
              <a:lnSpc>
                <a:spcPct val="150000"/>
              </a:lnSpc>
            </a:pPr>
            <a:r>
              <a:rPr lang="en-US" sz="2000" b="1" dirty="0">
                <a:latin typeface="Candara Light" panose="020E0502030303020204" pitchFamily="34" charset="0"/>
              </a:rPr>
              <a:t>Students will not be able to select their own clinical site or make their own schedules.</a:t>
            </a:r>
          </a:p>
          <a:p>
            <a:pPr>
              <a:lnSpc>
                <a:spcPct val="150000"/>
              </a:lnSpc>
            </a:pPr>
            <a:r>
              <a:rPr lang="en-US" sz="2000" b="1" dirty="0">
                <a:latin typeface="Candara Light" panose="020E0502030303020204" pitchFamily="34" charset="0"/>
              </a:rPr>
              <a:t>For some certifications, there may be some evening and weekend availability or differing shift times and students will have to adapt to the site scheduling.  Some programs will require you to be available Monday-Friday daytime hours.  </a:t>
            </a:r>
          </a:p>
          <a:p>
            <a:pPr>
              <a:lnSpc>
                <a:spcPct val="150000"/>
              </a:lnSpc>
            </a:pPr>
            <a:r>
              <a:rPr lang="en-US" sz="2000" b="1" dirty="0">
                <a:latin typeface="Candara Light" panose="020E0502030303020204" pitchFamily="34" charset="0"/>
              </a:rPr>
              <a:t>Students are required to provide their own transportation.</a:t>
            </a:r>
          </a:p>
          <a:p>
            <a:pPr>
              <a:lnSpc>
                <a:spcPct val="150000"/>
              </a:lnSpc>
            </a:pPr>
            <a:r>
              <a:rPr lang="en-US" sz="2000" b="1" dirty="0">
                <a:latin typeface="Candara Light" panose="020E0502030303020204" pitchFamily="34" charset="0"/>
              </a:rPr>
              <a:t>Clinical sites range from South Denver to Cheyenne and Estes Park to Fort Morgan.  Students should PLAN on driving one hour or more to and from their clinical location daily.</a:t>
            </a:r>
          </a:p>
          <a:p>
            <a:pPr>
              <a:lnSpc>
                <a:spcPct val="150000"/>
              </a:lnSpc>
            </a:pPr>
            <a:r>
              <a:rPr lang="en-US" sz="2000" b="1" dirty="0">
                <a:latin typeface="Candara Light" panose="020E0502030303020204" pitchFamily="34" charset="0"/>
              </a:rPr>
              <a:t>Clinical rotations are required to successfully complete clinical rotations in order to graduate. </a:t>
            </a:r>
          </a:p>
        </p:txBody>
      </p:sp>
    </p:spTree>
    <p:extLst>
      <p:ext uri="{BB962C8B-B14F-4D97-AF65-F5344CB8AC3E}">
        <p14:creationId xmlns:p14="http://schemas.microsoft.com/office/powerpoint/2010/main" val="3410854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E1EC1F6-CE49-42E5-AEBA-9F4D14A2DD50}"/>
              </a:ext>
            </a:extLst>
          </p:cNvPr>
          <p:cNvSpPr>
            <a:spLocks noGrp="1"/>
          </p:cNvSpPr>
          <p:nvPr>
            <p:ph type="title"/>
          </p:nvPr>
        </p:nvSpPr>
        <p:spPr>
          <a:effectLst/>
        </p:spPr>
        <p:txBody>
          <a:bodyPr>
            <a:normAutofit/>
          </a:bodyPr>
          <a:lstStyle/>
          <a:p>
            <a:pPr algn="ctr"/>
            <a:r>
              <a:rPr lang="en-US" sz="4800" dirty="0">
                <a:solidFill>
                  <a:schemeClr val="accent5">
                    <a:lumMod val="50000"/>
                  </a:schemeClr>
                </a:solidFill>
                <a:latin typeface="Candara Light" panose="020E0502030303020204" pitchFamily="34" charset="0"/>
              </a:rPr>
              <a:t>Program Overview</a:t>
            </a:r>
          </a:p>
        </p:txBody>
      </p:sp>
      <p:sp>
        <p:nvSpPr>
          <p:cNvPr id="5" name="Content Placeholder 4">
            <a:extLst>
              <a:ext uri="{FF2B5EF4-FFF2-40B4-BE49-F238E27FC236}">
                <a16:creationId xmlns:a16="http://schemas.microsoft.com/office/drawing/2014/main" id="{C41F1AD0-6E9A-4955-838C-B5A4D359BCA1}"/>
              </a:ext>
            </a:extLst>
          </p:cNvPr>
          <p:cNvSpPr>
            <a:spLocks noGrp="1"/>
          </p:cNvSpPr>
          <p:nvPr>
            <p:ph idx="1"/>
          </p:nvPr>
        </p:nvSpPr>
        <p:spPr>
          <a:xfrm>
            <a:off x="145915" y="1887167"/>
            <a:ext cx="11965021" cy="4764450"/>
          </a:xfrm>
          <a:effectLst/>
        </p:spPr>
        <p:txBody>
          <a:bodyPr>
            <a:noAutofit/>
          </a:bodyPr>
          <a:lstStyle/>
          <a:p>
            <a:pPr>
              <a:lnSpc>
                <a:spcPct val="150000"/>
              </a:lnSpc>
            </a:pPr>
            <a:r>
              <a:rPr lang="en-US" sz="2000" b="1" dirty="0">
                <a:latin typeface="Candara Light" panose="020E0502030303020204" pitchFamily="34" charset="0"/>
              </a:rPr>
              <a:t>The Allied Health Professional Program is a 2-year Associates of Applied Science degree.  It is regionally accredited through the Higher Learning Commission and the Commission on Accreditation of Allied Health Education Programs.</a:t>
            </a:r>
          </a:p>
          <a:p>
            <a:pPr>
              <a:lnSpc>
                <a:spcPct val="150000"/>
              </a:lnSpc>
            </a:pPr>
            <a:r>
              <a:rPr lang="en-US" sz="2000" b="1" dirty="0">
                <a:latin typeface="Candara Light" panose="020E0502030303020204" pitchFamily="34" charset="0"/>
              </a:rPr>
              <a:t>This program is located on the Greeley Campus and has a pre-designed curriculum that is dictated by the state.</a:t>
            </a:r>
          </a:p>
          <a:p>
            <a:pPr>
              <a:lnSpc>
                <a:spcPct val="150000"/>
              </a:lnSpc>
            </a:pPr>
            <a:r>
              <a:rPr lang="en-US" sz="2000" b="1" dirty="0">
                <a:latin typeface="Candara Light" panose="020E0502030303020204" pitchFamily="34" charset="0"/>
              </a:rPr>
              <a:t>Aims faculty provide the approved coursework to prepare a student to take the certification exams at the end of the individual certificate programs.</a:t>
            </a:r>
          </a:p>
          <a:p>
            <a:pPr>
              <a:lnSpc>
                <a:spcPct val="150000"/>
              </a:lnSpc>
            </a:pPr>
            <a:r>
              <a:rPr lang="en-US" sz="2000" b="1" dirty="0">
                <a:latin typeface="Candara Light" panose="020E0502030303020204" pitchFamily="34" charset="0"/>
              </a:rPr>
              <a:t>The grading scale for some of these courses is modified – for example below a 78% is failing in some classes.</a:t>
            </a:r>
          </a:p>
          <a:p>
            <a:pPr>
              <a:lnSpc>
                <a:spcPct val="150000"/>
              </a:lnSpc>
            </a:pPr>
            <a:r>
              <a:rPr lang="en-US" sz="2000" b="1" dirty="0">
                <a:latin typeface="Candara Light" panose="020E0502030303020204" pitchFamily="34" charset="0"/>
              </a:rPr>
              <a:t>Aims tuition and fees do NOT apply to certification exams, drug screenings, background checks or immunizations.</a:t>
            </a:r>
          </a:p>
        </p:txBody>
      </p:sp>
    </p:spTree>
    <p:extLst>
      <p:ext uri="{BB962C8B-B14F-4D97-AF65-F5344CB8AC3E}">
        <p14:creationId xmlns:p14="http://schemas.microsoft.com/office/powerpoint/2010/main" val="366213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AE893-9C70-453D-8664-9302011747E5}"/>
              </a:ext>
            </a:extLst>
          </p:cNvPr>
          <p:cNvSpPr>
            <a:spLocks noGrp="1"/>
          </p:cNvSpPr>
          <p:nvPr>
            <p:ph type="title"/>
          </p:nvPr>
        </p:nvSpPr>
        <p:spPr>
          <a:effectLst/>
        </p:spPr>
        <p:txBody>
          <a:bodyPr>
            <a:normAutofit/>
          </a:bodyPr>
          <a:lstStyle/>
          <a:p>
            <a:pPr algn="ctr"/>
            <a:r>
              <a:rPr lang="en-US" sz="4800" dirty="0">
                <a:solidFill>
                  <a:schemeClr val="accent5">
                    <a:lumMod val="50000"/>
                  </a:schemeClr>
                </a:solidFill>
                <a:latin typeface="Candara Light" panose="020E0502030303020204" pitchFamily="34" charset="0"/>
              </a:rPr>
              <a:t>Apply to Become an Aims Student</a:t>
            </a:r>
          </a:p>
        </p:txBody>
      </p:sp>
      <p:sp>
        <p:nvSpPr>
          <p:cNvPr id="3" name="Content Placeholder 2">
            <a:extLst>
              <a:ext uri="{FF2B5EF4-FFF2-40B4-BE49-F238E27FC236}">
                <a16:creationId xmlns:a16="http://schemas.microsoft.com/office/drawing/2014/main" id="{A4B65E40-CE00-4F86-B310-9424F18B6538}"/>
              </a:ext>
            </a:extLst>
          </p:cNvPr>
          <p:cNvSpPr>
            <a:spLocks noGrp="1"/>
          </p:cNvSpPr>
          <p:nvPr>
            <p:ph sz="half" idx="1"/>
          </p:nvPr>
        </p:nvSpPr>
        <p:spPr>
          <a:effectLst/>
        </p:spPr>
        <p:txBody>
          <a:bodyPr>
            <a:normAutofit lnSpcReduction="10000"/>
          </a:bodyPr>
          <a:lstStyle/>
          <a:p>
            <a:pPr marL="0" indent="0">
              <a:lnSpc>
                <a:spcPct val="150000"/>
              </a:lnSpc>
              <a:buNone/>
            </a:pPr>
            <a:r>
              <a:rPr lang="en-US" sz="2000" b="1" dirty="0">
                <a:latin typeface="Candara Light" panose="020E0502030303020204" pitchFamily="34" charset="0"/>
              </a:rPr>
              <a:t>Apply to become an Aims student.  You will then be assigned an Aims email and Aims ID# to use throughout the program.</a:t>
            </a:r>
          </a:p>
          <a:p>
            <a:pPr marL="0" indent="0">
              <a:lnSpc>
                <a:spcPct val="150000"/>
              </a:lnSpc>
              <a:buNone/>
            </a:pPr>
            <a:r>
              <a:rPr lang="en-US" sz="2000" b="1" dirty="0">
                <a:latin typeface="Candara Light" panose="020E0502030303020204" pitchFamily="34" charset="0"/>
              </a:rPr>
              <a:t>Complete the onboarding tasks assigned to you in Workday and make sure you resolve any holds on your account. Read instructions carefully and complete the task – as tasks are completed, the next task will automatically pop up.</a:t>
            </a:r>
          </a:p>
        </p:txBody>
      </p:sp>
      <p:sp>
        <p:nvSpPr>
          <p:cNvPr id="4" name="Content Placeholder 3">
            <a:extLst>
              <a:ext uri="{FF2B5EF4-FFF2-40B4-BE49-F238E27FC236}">
                <a16:creationId xmlns:a16="http://schemas.microsoft.com/office/drawing/2014/main" id="{1CF12B2D-9338-431B-9437-9D539D0D6169}"/>
              </a:ext>
            </a:extLst>
          </p:cNvPr>
          <p:cNvSpPr>
            <a:spLocks noGrp="1"/>
          </p:cNvSpPr>
          <p:nvPr>
            <p:ph sz="half" idx="2"/>
          </p:nvPr>
        </p:nvSpPr>
        <p:spPr>
          <a:xfrm>
            <a:off x="7488195" y="2295727"/>
            <a:ext cx="4151870" cy="3948749"/>
          </a:xfrm>
          <a:effectLst/>
        </p:spPr>
        <p:txBody>
          <a:bodyPr>
            <a:normAutofit lnSpcReduction="10000"/>
          </a:bodyPr>
          <a:lstStyle/>
          <a:p>
            <a:pPr marL="285750" lvl="1">
              <a:lnSpc>
                <a:spcPct val="150000"/>
              </a:lnSpc>
              <a:buFont typeface="Courier New" panose="02070309020205020404" pitchFamily="49" charset="0"/>
              <a:buChar char="o"/>
            </a:pPr>
            <a:r>
              <a:rPr lang="en-US" sz="2000" b="1" dirty="0">
                <a:latin typeface="Candara Light" panose="020E0502030303020204" pitchFamily="34" charset="0"/>
              </a:rPr>
              <a:t>Financial Aid</a:t>
            </a:r>
          </a:p>
          <a:p>
            <a:pPr marL="285750" lvl="1">
              <a:lnSpc>
                <a:spcPct val="150000"/>
              </a:lnSpc>
              <a:buFont typeface="Courier New" panose="02070309020205020404" pitchFamily="49" charset="0"/>
              <a:buChar char="o"/>
            </a:pPr>
            <a:r>
              <a:rPr lang="en-US" sz="2000" b="1" dirty="0">
                <a:latin typeface="Candara Light" panose="020E0502030303020204" pitchFamily="34" charset="0"/>
              </a:rPr>
              <a:t>Registration and Records</a:t>
            </a:r>
          </a:p>
          <a:p>
            <a:pPr marL="285750" lvl="1">
              <a:lnSpc>
                <a:spcPct val="150000"/>
              </a:lnSpc>
              <a:buFont typeface="Courier New" panose="02070309020205020404" pitchFamily="49" charset="0"/>
              <a:buChar char="o"/>
            </a:pPr>
            <a:r>
              <a:rPr lang="en-US" sz="2000" b="1" dirty="0">
                <a:latin typeface="Candara Light" panose="020E0502030303020204" pitchFamily="34" charset="0"/>
              </a:rPr>
              <a:t>Advising</a:t>
            </a:r>
          </a:p>
          <a:p>
            <a:pPr marL="285750" lvl="1">
              <a:lnSpc>
                <a:spcPct val="150000"/>
              </a:lnSpc>
              <a:buFont typeface="Courier New" panose="02070309020205020404" pitchFamily="49" charset="0"/>
              <a:buChar char="o"/>
            </a:pPr>
            <a:r>
              <a:rPr lang="en-US" sz="2000" b="1" dirty="0">
                <a:latin typeface="Candara Light" panose="020E0502030303020204" pitchFamily="34" charset="0"/>
              </a:rPr>
              <a:t>Cashier</a:t>
            </a:r>
          </a:p>
          <a:p>
            <a:pPr marL="285750" lvl="1">
              <a:lnSpc>
                <a:spcPct val="150000"/>
              </a:lnSpc>
              <a:buFont typeface="Courier New" panose="02070309020205020404" pitchFamily="49" charset="0"/>
              <a:buChar char="o"/>
            </a:pPr>
            <a:r>
              <a:rPr lang="en-US" sz="2000" b="1" dirty="0">
                <a:latin typeface="Candara Light" panose="020E0502030303020204" pitchFamily="34" charset="0"/>
              </a:rPr>
              <a:t>Military Student Resources</a:t>
            </a:r>
          </a:p>
          <a:p>
            <a:pPr marL="0" indent="0">
              <a:buNone/>
            </a:pPr>
            <a:endParaRPr lang="en-US" sz="2400" dirty="0"/>
          </a:p>
        </p:txBody>
      </p:sp>
    </p:spTree>
    <p:extLst>
      <p:ext uri="{BB962C8B-B14F-4D97-AF65-F5344CB8AC3E}">
        <p14:creationId xmlns:p14="http://schemas.microsoft.com/office/powerpoint/2010/main" val="350976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14018-0613-4C72-9A3F-BC3F7BA59BD9}"/>
              </a:ext>
            </a:extLst>
          </p:cNvPr>
          <p:cNvSpPr>
            <a:spLocks noGrp="1"/>
          </p:cNvSpPr>
          <p:nvPr>
            <p:ph type="title"/>
          </p:nvPr>
        </p:nvSpPr>
        <p:spPr>
          <a:xfrm>
            <a:off x="810000" y="330739"/>
            <a:ext cx="10571998" cy="1245142"/>
          </a:xfrm>
          <a:effectLst/>
        </p:spPr>
        <p:txBody>
          <a:bodyPr>
            <a:normAutofit/>
          </a:bodyPr>
          <a:lstStyle/>
          <a:p>
            <a:pPr algn="ctr"/>
            <a:r>
              <a:rPr lang="en-US" sz="4800" dirty="0">
                <a:solidFill>
                  <a:schemeClr val="accent5">
                    <a:lumMod val="50000"/>
                  </a:schemeClr>
                </a:solidFill>
                <a:latin typeface="Candara Light" panose="020E0502030303020204" pitchFamily="34" charset="0"/>
              </a:rPr>
              <a:t>Financial Aid</a:t>
            </a:r>
            <a:br>
              <a:rPr lang="en-US" sz="2400" dirty="0">
                <a:solidFill>
                  <a:schemeClr val="accent5">
                    <a:lumMod val="50000"/>
                  </a:schemeClr>
                </a:solidFill>
              </a:rPr>
            </a:br>
            <a:endParaRPr lang="en-US" sz="2400" dirty="0">
              <a:solidFill>
                <a:schemeClr val="accent5">
                  <a:lumMod val="50000"/>
                </a:schemeClr>
              </a:solidFill>
            </a:endParaRPr>
          </a:p>
        </p:txBody>
      </p:sp>
      <p:sp>
        <p:nvSpPr>
          <p:cNvPr id="3" name="Content Placeholder 2">
            <a:extLst>
              <a:ext uri="{FF2B5EF4-FFF2-40B4-BE49-F238E27FC236}">
                <a16:creationId xmlns:a16="http://schemas.microsoft.com/office/drawing/2014/main" id="{54B78A4E-AC29-493A-9923-111F4C84723B}"/>
              </a:ext>
            </a:extLst>
          </p:cNvPr>
          <p:cNvSpPr>
            <a:spLocks noGrp="1"/>
          </p:cNvSpPr>
          <p:nvPr>
            <p:ph sz="half" idx="1"/>
          </p:nvPr>
        </p:nvSpPr>
        <p:spPr>
          <a:xfrm>
            <a:off x="910126" y="2621121"/>
            <a:ext cx="5185873" cy="3638763"/>
          </a:xfrm>
          <a:effectLst/>
        </p:spPr>
        <p:txBody>
          <a:bodyPr>
            <a:noAutofit/>
          </a:bodyPr>
          <a:lstStyle/>
          <a:p>
            <a:r>
              <a:rPr lang="en-US" sz="2000" b="1" dirty="0">
                <a:latin typeface="Candara Light" panose="020E0502030303020204" pitchFamily="34" charset="0"/>
              </a:rPr>
              <a:t>Please apply for FAFSA to see if you qualify for a scholarship, loan, grant, or work study position.</a:t>
            </a:r>
            <a:br>
              <a:rPr lang="en-US" sz="2000" b="1" dirty="0">
                <a:latin typeface="Candara Light" panose="020E0502030303020204" pitchFamily="34" charset="0"/>
              </a:rPr>
            </a:br>
            <a:endParaRPr lang="en-US" sz="2000" b="1" dirty="0">
              <a:latin typeface="Candara Light" panose="020E0502030303020204" pitchFamily="34" charset="0"/>
            </a:endParaRPr>
          </a:p>
          <a:p>
            <a:r>
              <a:rPr lang="en-US" sz="2000" b="1" dirty="0">
                <a:latin typeface="Candara Light" panose="020E0502030303020204" pitchFamily="34" charset="0"/>
              </a:rPr>
              <a:t>Click on the Finances app on the homepage in Workday.</a:t>
            </a:r>
            <a:br>
              <a:rPr lang="en-US" sz="2000" b="1" dirty="0">
                <a:latin typeface="Candara Light" panose="020E0502030303020204" pitchFamily="34" charset="0"/>
              </a:rPr>
            </a:br>
            <a:endParaRPr lang="en-US" sz="2000" b="1" dirty="0">
              <a:latin typeface="Candara Light" panose="020E0502030303020204" pitchFamily="34" charset="0"/>
            </a:endParaRPr>
          </a:p>
          <a:p>
            <a:r>
              <a:rPr lang="en-US" sz="2000" b="1" dirty="0">
                <a:latin typeface="Candara Light" panose="020E0502030303020204" pitchFamily="34" charset="0"/>
              </a:rPr>
              <a:t>Declare your Program of Study in Workday.  Click on the Request Icon and Choose Create Request.</a:t>
            </a:r>
          </a:p>
        </p:txBody>
      </p:sp>
      <p:sp>
        <p:nvSpPr>
          <p:cNvPr id="4" name="Content Placeholder 3">
            <a:extLst>
              <a:ext uri="{FF2B5EF4-FFF2-40B4-BE49-F238E27FC236}">
                <a16:creationId xmlns:a16="http://schemas.microsoft.com/office/drawing/2014/main" id="{922F7DA7-A411-4435-B564-6BC920EAE3FC}"/>
              </a:ext>
            </a:extLst>
          </p:cNvPr>
          <p:cNvSpPr>
            <a:spLocks noGrp="1"/>
          </p:cNvSpPr>
          <p:nvPr>
            <p:ph sz="half" idx="2"/>
          </p:nvPr>
        </p:nvSpPr>
        <p:spPr>
          <a:xfrm>
            <a:off x="7188740" y="2222287"/>
            <a:ext cx="4193258" cy="3638764"/>
          </a:xfrm>
          <a:effectLst/>
        </p:spPr>
        <p:txBody>
          <a:bodyPr>
            <a:normAutofit/>
          </a:bodyPr>
          <a:lstStyle/>
          <a:p>
            <a:pPr marL="0" indent="0">
              <a:buNone/>
            </a:pPr>
            <a:r>
              <a:rPr lang="en-US" sz="2800" b="1" dirty="0">
                <a:solidFill>
                  <a:schemeClr val="accent5">
                    <a:lumMod val="50000"/>
                  </a:schemeClr>
                </a:solidFill>
                <a:latin typeface="Candara Light" panose="020E0502030303020204" pitchFamily="34" charset="0"/>
                <a:hlinkClick r:id="rId2">
                  <a:extLst>
                    <a:ext uri="{A12FA001-AC4F-418D-AE19-62706E023703}">
                      <ahyp:hlinkClr xmlns:ahyp="http://schemas.microsoft.com/office/drawing/2018/hyperlinkcolor" val="tx"/>
                    </a:ext>
                  </a:extLst>
                </a:hlinkClick>
              </a:rPr>
              <a:t>financial.aid</a:t>
            </a:r>
            <a:r>
              <a:rPr lang="en-US" sz="2800" b="1">
                <a:solidFill>
                  <a:schemeClr val="accent5">
                    <a:lumMod val="50000"/>
                  </a:schemeClr>
                </a:solidFill>
                <a:latin typeface="Candara Light" panose="020E0502030303020204" pitchFamily="34" charset="0"/>
                <a:hlinkClick r:id="rId2">
                  <a:extLst>
                    <a:ext uri="{A12FA001-AC4F-418D-AE19-62706E023703}">
                      <ahyp:hlinkClr xmlns:ahyp="http://schemas.microsoft.com/office/drawing/2018/hyperlinkcolor" val="tx"/>
                    </a:ext>
                  </a:extLst>
                </a:hlinkClick>
              </a:rPr>
              <a:t>@aims.</a:t>
            </a:r>
            <a:r>
              <a:rPr lang="en-US" sz="2800" b="1" dirty="0">
                <a:solidFill>
                  <a:schemeClr val="accent5">
                    <a:lumMod val="50000"/>
                  </a:schemeClr>
                </a:solidFill>
                <a:latin typeface="Candara Light" panose="020E0502030303020204" pitchFamily="34" charset="0"/>
                <a:hlinkClick r:id="rId2">
                  <a:extLst>
                    <a:ext uri="{A12FA001-AC4F-418D-AE19-62706E023703}">
                      <ahyp:hlinkClr xmlns:ahyp="http://schemas.microsoft.com/office/drawing/2018/hyperlinkcolor" val="tx"/>
                    </a:ext>
                  </a:extLst>
                </a:hlinkClick>
              </a:rPr>
              <a:t>edu</a:t>
            </a:r>
            <a:endParaRPr lang="en-US" sz="2800" b="1" dirty="0">
              <a:solidFill>
                <a:schemeClr val="accent5">
                  <a:lumMod val="50000"/>
                </a:schemeClr>
              </a:solidFill>
              <a:latin typeface="Candara Light" panose="020E0502030303020204" pitchFamily="34" charset="0"/>
            </a:endParaRPr>
          </a:p>
          <a:p>
            <a:pPr marL="0" indent="0">
              <a:buNone/>
            </a:pPr>
            <a:endParaRPr lang="en-US" dirty="0"/>
          </a:p>
        </p:txBody>
      </p:sp>
    </p:spTree>
    <p:extLst>
      <p:ext uri="{BB962C8B-B14F-4D97-AF65-F5344CB8AC3E}">
        <p14:creationId xmlns:p14="http://schemas.microsoft.com/office/powerpoint/2010/main" val="409648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06D3D-AC93-491D-AD30-AC0D39D66257}"/>
              </a:ext>
            </a:extLst>
          </p:cNvPr>
          <p:cNvSpPr>
            <a:spLocks noGrp="1"/>
          </p:cNvSpPr>
          <p:nvPr>
            <p:ph type="title"/>
          </p:nvPr>
        </p:nvSpPr>
        <p:spPr>
          <a:effectLst/>
        </p:spPr>
        <p:txBody>
          <a:bodyPr>
            <a:normAutofit/>
          </a:bodyPr>
          <a:lstStyle/>
          <a:p>
            <a:pPr algn="ctr"/>
            <a:r>
              <a:rPr lang="en-US" sz="4800" dirty="0">
                <a:solidFill>
                  <a:schemeClr val="accent5">
                    <a:lumMod val="50000"/>
                  </a:schemeClr>
                </a:solidFill>
                <a:latin typeface="Candara Light" panose="020E0502030303020204" pitchFamily="34" charset="0"/>
              </a:rPr>
              <a:t>Meet with an Allied Health Advisor</a:t>
            </a:r>
          </a:p>
        </p:txBody>
      </p:sp>
      <p:sp>
        <p:nvSpPr>
          <p:cNvPr id="3" name="Content Placeholder 2">
            <a:extLst>
              <a:ext uri="{FF2B5EF4-FFF2-40B4-BE49-F238E27FC236}">
                <a16:creationId xmlns:a16="http://schemas.microsoft.com/office/drawing/2014/main" id="{EC4B6262-0C90-423B-A91F-F2E196E1903B}"/>
              </a:ext>
            </a:extLst>
          </p:cNvPr>
          <p:cNvSpPr>
            <a:spLocks noGrp="1"/>
          </p:cNvSpPr>
          <p:nvPr>
            <p:ph sz="half" idx="1"/>
          </p:nvPr>
        </p:nvSpPr>
        <p:spPr>
          <a:xfrm>
            <a:off x="963038" y="2350554"/>
            <a:ext cx="7225373" cy="3638765"/>
          </a:xfrm>
          <a:effectLst/>
        </p:spPr>
        <p:txBody>
          <a:bodyPr>
            <a:normAutofit/>
          </a:bodyPr>
          <a:lstStyle/>
          <a:p>
            <a:pPr marL="502920" lvl="1" indent="0">
              <a:lnSpc>
                <a:spcPct val="150000"/>
              </a:lnSpc>
              <a:buNone/>
            </a:pPr>
            <a:r>
              <a:rPr lang="en-US" sz="2400" b="1" dirty="0">
                <a:latin typeface="Candara Light" panose="020E0502030303020204" pitchFamily="34" charset="0"/>
              </a:rPr>
              <a:t>Students will not be able to register for the first time until they have met with an Allied Health Advisor.  Allied Health Advisors can help students register for coursework the first time or remove advising holds.  They are located in the Welcome Center.</a:t>
            </a:r>
          </a:p>
        </p:txBody>
      </p:sp>
      <p:sp>
        <p:nvSpPr>
          <p:cNvPr id="4" name="Content Placeholder 3">
            <a:extLst>
              <a:ext uri="{FF2B5EF4-FFF2-40B4-BE49-F238E27FC236}">
                <a16:creationId xmlns:a16="http://schemas.microsoft.com/office/drawing/2014/main" id="{5ECD7B59-C794-403A-9826-E341C3BA0F74}"/>
              </a:ext>
            </a:extLst>
          </p:cNvPr>
          <p:cNvSpPr>
            <a:spLocks noGrp="1"/>
          </p:cNvSpPr>
          <p:nvPr>
            <p:ph sz="half" idx="2"/>
          </p:nvPr>
        </p:nvSpPr>
        <p:spPr>
          <a:xfrm>
            <a:off x="8638162" y="2222287"/>
            <a:ext cx="2743836" cy="3638764"/>
          </a:xfrm>
          <a:effectLst/>
        </p:spPr>
        <p:txBody>
          <a:bodyPr>
            <a:normAutofit/>
          </a:bodyPr>
          <a:lstStyle/>
          <a:p>
            <a:pPr marL="0" indent="0" algn="ctr">
              <a:buNone/>
            </a:pPr>
            <a:r>
              <a:rPr lang="en-US" sz="2800" b="1" dirty="0">
                <a:solidFill>
                  <a:schemeClr val="accent5">
                    <a:lumMod val="50000"/>
                  </a:schemeClr>
                </a:solidFill>
                <a:latin typeface="Candara Light" panose="020E0502030303020204" pitchFamily="34" charset="0"/>
              </a:rPr>
              <a:t>970-339-6443</a:t>
            </a:r>
          </a:p>
          <a:p>
            <a:pPr marL="0" indent="0" algn="ctr">
              <a:buNone/>
            </a:pPr>
            <a:endParaRPr lang="en-US" sz="2800" b="1" dirty="0">
              <a:solidFill>
                <a:schemeClr val="accent5">
                  <a:lumMod val="50000"/>
                </a:schemeClr>
              </a:solidFill>
              <a:latin typeface="Candara Light" panose="020E0502030303020204" pitchFamily="34" charset="0"/>
            </a:endParaRPr>
          </a:p>
          <a:p>
            <a:pPr marL="0" indent="0" algn="ctr">
              <a:buNone/>
            </a:pPr>
            <a:r>
              <a:rPr lang="en-US" sz="2800" b="1" dirty="0">
                <a:solidFill>
                  <a:schemeClr val="accent5">
                    <a:lumMod val="50000"/>
                  </a:schemeClr>
                </a:solidFill>
                <a:latin typeface="Candara Light" panose="020E0502030303020204" pitchFamily="34" charset="0"/>
              </a:rPr>
              <a:t>In Person</a:t>
            </a:r>
          </a:p>
          <a:p>
            <a:pPr marL="0" indent="0" algn="ctr">
              <a:buNone/>
            </a:pPr>
            <a:r>
              <a:rPr lang="en-US" sz="2800" b="1" dirty="0">
                <a:solidFill>
                  <a:schemeClr val="accent5">
                    <a:lumMod val="50000"/>
                  </a:schemeClr>
                </a:solidFill>
                <a:latin typeface="Candara Light" panose="020E0502030303020204" pitchFamily="34" charset="0"/>
              </a:rPr>
              <a:t>On Zoom</a:t>
            </a:r>
          </a:p>
          <a:p>
            <a:pPr marL="0" indent="0" algn="ctr">
              <a:buNone/>
            </a:pPr>
            <a:r>
              <a:rPr lang="en-US" sz="2800" b="1" dirty="0">
                <a:solidFill>
                  <a:schemeClr val="accent5">
                    <a:lumMod val="50000"/>
                  </a:schemeClr>
                </a:solidFill>
                <a:latin typeface="Candara Light" panose="020E0502030303020204" pitchFamily="34" charset="0"/>
              </a:rPr>
              <a:t>By Phone</a:t>
            </a:r>
          </a:p>
        </p:txBody>
      </p:sp>
    </p:spTree>
    <p:extLst>
      <p:ext uri="{BB962C8B-B14F-4D97-AF65-F5344CB8AC3E}">
        <p14:creationId xmlns:p14="http://schemas.microsoft.com/office/powerpoint/2010/main" val="2953812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7CDAF-F170-4510-8984-B9E4588B93A2}"/>
              </a:ext>
            </a:extLst>
          </p:cNvPr>
          <p:cNvSpPr>
            <a:spLocks noGrp="1"/>
          </p:cNvSpPr>
          <p:nvPr>
            <p:ph type="title"/>
          </p:nvPr>
        </p:nvSpPr>
        <p:spPr>
          <a:effectLst/>
        </p:spPr>
        <p:txBody>
          <a:bodyPr>
            <a:normAutofit/>
          </a:bodyPr>
          <a:lstStyle/>
          <a:p>
            <a:pPr algn="ctr"/>
            <a:r>
              <a:rPr lang="en-US" sz="4800" dirty="0">
                <a:solidFill>
                  <a:schemeClr val="accent5">
                    <a:lumMod val="50000"/>
                  </a:schemeClr>
                </a:solidFill>
                <a:latin typeface="Candara Light" panose="020E0502030303020204" pitchFamily="34" charset="0"/>
              </a:rPr>
              <a:t>Waitlists</a:t>
            </a:r>
          </a:p>
        </p:txBody>
      </p:sp>
      <p:sp>
        <p:nvSpPr>
          <p:cNvPr id="3" name="Content Placeholder 2">
            <a:extLst>
              <a:ext uri="{FF2B5EF4-FFF2-40B4-BE49-F238E27FC236}">
                <a16:creationId xmlns:a16="http://schemas.microsoft.com/office/drawing/2014/main" id="{CB574547-0E5A-43DD-822B-3B1BBFFED535}"/>
              </a:ext>
            </a:extLst>
          </p:cNvPr>
          <p:cNvSpPr>
            <a:spLocks noGrp="1"/>
          </p:cNvSpPr>
          <p:nvPr>
            <p:ph idx="1"/>
          </p:nvPr>
        </p:nvSpPr>
        <p:spPr>
          <a:xfrm>
            <a:off x="476654" y="1799617"/>
            <a:ext cx="11715345" cy="4931923"/>
          </a:xfrm>
          <a:effectLst/>
        </p:spPr>
        <p:txBody>
          <a:bodyPr>
            <a:noAutofit/>
          </a:bodyPr>
          <a:lstStyle/>
          <a:p>
            <a:pPr>
              <a:lnSpc>
                <a:spcPct val="150000"/>
              </a:lnSpc>
            </a:pPr>
            <a:r>
              <a:rPr lang="en-US" b="1" dirty="0">
                <a:latin typeface="Candara Light" panose="020E0502030303020204" pitchFamily="34" charset="0"/>
              </a:rPr>
              <a:t>Our certification programs within this degree have a waitlist due to their high demand.</a:t>
            </a:r>
          </a:p>
          <a:p>
            <a:pPr>
              <a:lnSpc>
                <a:spcPct val="150000"/>
              </a:lnSpc>
            </a:pPr>
            <a:r>
              <a:rPr lang="en-US" b="1" dirty="0">
                <a:latin typeface="Candara Light" panose="020E0502030303020204" pitchFamily="34" charset="0"/>
              </a:rPr>
              <a:t>Classes are small in size to maintain individualized, student-centered teaching for class and labs.</a:t>
            </a:r>
          </a:p>
          <a:p>
            <a:pPr>
              <a:lnSpc>
                <a:spcPct val="150000"/>
              </a:lnSpc>
            </a:pPr>
            <a:r>
              <a:rPr lang="en-US" b="1" dirty="0">
                <a:latin typeface="Candara Light" panose="020E0502030303020204" pitchFamily="34" charset="0"/>
              </a:rPr>
              <a:t>We will only communicate using your Aims email – not checking your email will not be an excuse for missed deadlines.</a:t>
            </a:r>
          </a:p>
          <a:p>
            <a:pPr>
              <a:lnSpc>
                <a:spcPct val="150000"/>
              </a:lnSpc>
            </a:pPr>
            <a:r>
              <a:rPr lang="en-US" b="1" dirty="0">
                <a:latin typeface="Candara Light" panose="020E0502030303020204" pitchFamily="34" charset="0"/>
              </a:rPr>
              <a:t>To get placed on the waitlist, please email </a:t>
            </a:r>
            <a:r>
              <a:rPr lang="en-US" b="1" dirty="0">
                <a:solidFill>
                  <a:schemeClr val="accent5">
                    <a:lumMod val="50000"/>
                  </a:schemeClr>
                </a:solidFill>
                <a:latin typeface="Candara Light" panose="020E0502030303020204" pitchFamily="34" charset="0"/>
                <a:hlinkClick r:id="rId2">
                  <a:extLst>
                    <a:ext uri="{A12FA001-AC4F-418D-AE19-62706E023703}">
                      <ahyp:hlinkClr xmlns:ahyp="http://schemas.microsoft.com/office/drawing/2018/hyperlinkcolor" val="tx"/>
                    </a:ext>
                  </a:extLst>
                </a:hlinkClick>
              </a:rPr>
              <a:t>Stephany.Wood@aims.edu</a:t>
            </a:r>
            <a:r>
              <a:rPr lang="en-US" b="1" dirty="0">
                <a:solidFill>
                  <a:schemeClr val="accent5">
                    <a:lumMod val="50000"/>
                  </a:schemeClr>
                </a:solidFill>
                <a:latin typeface="Candara Light" panose="020E0502030303020204" pitchFamily="34" charset="0"/>
              </a:rPr>
              <a:t> </a:t>
            </a:r>
            <a:r>
              <a:rPr lang="en-US" b="1" dirty="0">
                <a:latin typeface="Candara Light" panose="020E0502030303020204" pitchFamily="34" charset="0"/>
              </a:rPr>
              <a:t>and have your driver’s license and social security or ITIN number available during the meeting.  </a:t>
            </a:r>
            <a:r>
              <a:rPr lang="en-US" b="1" u="sng" dirty="0">
                <a:latin typeface="Candara Light" panose="020E0502030303020204" pitchFamily="34" charset="0"/>
              </a:rPr>
              <a:t>You will not be placed on the waitlist until you have applied to become an Aims student and have your Aims email and Aims ID# assigned to you.</a:t>
            </a:r>
          </a:p>
          <a:p>
            <a:pPr>
              <a:lnSpc>
                <a:spcPct val="150000"/>
              </a:lnSpc>
            </a:pPr>
            <a:r>
              <a:rPr lang="en-US" b="1" dirty="0">
                <a:latin typeface="Candara Light" panose="020E0502030303020204" pitchFamily="34" charset="0"/>
              </a:rPr>
              <a:t>Please note that all programs will require a background check and drug screen.  Students will need a Social Security number or ITIN number to complete this process.  Although Marijuana is legal in the state of Colorado, students who partake in Marijuana will not be able to start their program.</a:t>
            </a:r>
          </a:p>
        </p:txBody>
      </p:sp>
    </p:spTree>
    <p:extLst>
      <p:ext uri="{BB962C8B-B14F-4D97-AF65-F5344CB8AC3E}">
        <p14:creationId xmlns:p14="http://schemas.microsoft.com/office/powerpoint/2010/main" val="1160295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62CA2-DE30-4F22-8B09-FE9C50046123}"/>
              </a:ext>
            </a:extLst>
          </p:cNvPr>
          <p:cNvSpPr>
            <a:spLocks noGrp="1"/>
          </p:cNvSpPr>
          <p:nvPr>
            <p:ph type="title"/>
          </p:nvPr>
        </p:nvSpPr>
        <p:spPr>
          <a:effectLst/>
        </p:spPr>
        <p:txBody>
          <a:bodyPr/>
          <a:lstStyle/>
          <a:p>
            <a:pPr algn="ctr"/>
            <a:r>
              <a:rPr lang="en-US" sz="4800" dirty="0">
                <a:solidFill>
                  <a:schemeClr val="accent5">
                    <a:lumMod val="50000"/>
                  </a:schemeClr>
                </a:solidFill>
                <a:latin typeface="Candara Light" panose="020E0502030303020204" pitchFamily="34" charset="0"/>
              </a:rPr>
              <a:t>Required Classes</a:t>
            </a:r>
          </a:p>
        </p:txBody>
      </p:sp>
      <p:sp>
        <p:nvSpPr>
          <p:cNvPr id="3" name="Text Placeholder 2">
            <a:extLst>
              <a:ext uri="{FF2B5EF4-FFF2-40B4-BE49-F238E27FC236}">
                <a16:creationId xmlns:a16="http://schemas.microsoft.com/office/drawing/2014/main" id="{BDE232B5-DA3B-47FC-BC81-C11C3C9801EA}"/>
              </a:ext>
            </a:extLst>
          </p:cNvPr>
          <p:cNvSpPr>
            <a:spLocks noGrp="1"/>
          </p:cNvSpPr>
          <p:nvPr>
            <p:ph type="body" idx="1"/>
          </p:nvPr>
        </p:nvSpPr>
        <p:spPr>
          <a:xfrm>
            <a:off x="454805" y="2198451"/>
            <a:ext cx="5189857" cy="552686"/>
          </a:xfrm>
          <a:effectLst/>
        </p:spPr>
        <p:txBody>
          <a:bodyPr/>
          <a:lstStyle/>
          <a:p>
            <a:endParaRPr lang="en-US" b="1" dirty="0">
              <a:solidFill>
                <a:schemeClr val="accent5">
                  <a:lumMod val="50000"/>
                </a:schemeClr>
              </a:solidFill>
              <a:latin typeface="Candara Light" panose="020E0502030303020204" pitchFamily="34" charset="0"/>
            </a:endParaRPr>
          </a:p>
          <a:p>
            <a:r>
              <a:rPr lang="en-US" b="1" dirty="0">
                <a:solidFill>
                  <a:schemeClr val="accent5">
                    <a:lumMod val="50000"/>
                  </a:schemeClr>
                </a:solidFill>
                <a:latin typeface="Candara Light" panose="020E0502030303020204" pitchFamily="34" charset="0"/>
              </a:rPr>
              <a:t>Prerequisites (9 </a:t>
            </a:r>
            <a:r>
              <a:rPr lang="en-US" b="1" dirty="0" err="1">
                <a:solidFill>
                  <a:schemeClr val="accent5">
                    <a:lumMod val="50000"/>
                  </a:schemeClr>
                </a:solidFill>
                <a:latin typeface="Candara Light" panose="020E0502030303020204" pitchFamily="34" charset="0"/>
              </a:rPr>
              <a:t>cr</a:t>
            </a:r>
            <a:r>
              <a:rPr lang="en-US" b="1" dirty="0">
                <a:solidFill>
                  <a:schemeClr val="accent5">
                    <a:lumMod val="50000"/>
                  </a:schemeClr>
                </a:solidFill>
                <a:latin typeface="Candara Light" panose="020E0502030303020204" pitchFamily="34" charset="0"/>
              </a:rPr>
              <a:t>)</a:t>
            </a:r>
          </a:p>
        </p:txBody>
      </p:sp>
      <p:sp>
        <p:nvSpPr>
          <p:cNvPr id="4" name="Content Placeholder 3">
            <a:extLst>
              <a:ext uri="{FF2B5EF4-FFF2-40B4-BE49-F238E27FC236}">
                <a16:creationId xmlns:a16="http://schemas.microsoft.com/office/drawing/2014/main" id="{01E3F3AF-23E8-4E45-B416-F6987CD64CCF}"/>
              </a:ext>
            </a:extLst>
          </p:cNvPr>
          <p:cNvSpPr>
            <a:spLocks noGrp="1"/>
          </p:cNvSpPr>
          <p:nvPr>
            <p:ph sz="half" idx="2"/>
          </p:nvPr>
        </p:nvSpPr>
        <p:spPr>
          <a:xfrm>
            <a:off x="454806" y="3112852"/>
            <a:ext cx="5189856" cy="2538920"/>
          </a:xfrm>
          <a:effectLst/>
        </p:spPr>
        <p:txBody>
          <a:bodyPr>
            <a:noAutofit/>
          </a:bodyPr>
          <a:lstStyle/>
          <a:p>
            <a:pPr>
              <a:lnSpc>
                <a:spcPct val="150000"/>
              </a:lnSpc>
              <a:buFont typeface="Courier New" panose="02070309020205020404" pitchFamily="49" charset="0"/>
              <a:buChar char="o"/>
            </a:pPr>
            <a:r>
              <a:rPr lang="en-US" b="1" dirty="0">
                <a:latin typeface="Candara Light" panose="020E0502030303020204" pitchFamily="34" charset="0"/>
              </a:rPr>
              <a:t>HPR 1008 – Law &amp; Ethics for Health Professionals (2cr)</a:t>
            </a:r>
          </a:p>
          <a:p>
            <a:pPr>
              <a:lnSpc>
                <a:spcPct val="150000"/>
              </a:lnSpc>
              <a:buFont typeface="Courier New" panose="02070309020205020404" pitchFamily="49" charset="0"/>
              <a:buChar char="o"/>
            </a:pPr>
            <a:r>
              <a:rPr lang="en-US" b="1" dirty="0">
                <a:latin typeface="Candara Light" panose="020E0502030303020204" pitchFamily="34" charset="0"/>
              </a:rPr>
              <a:t>HPR 1036 – Human Disease (4cr)</a:t>
            </a:r>
          </a:p>
          <a:p>
            <a:pPr>
              <a:lnSpc>
                <a:spcPct val="150000"/>
              </a:lnSpc>
              <a:buFont typeface="Courier New" panose="02070309020205020404" pitchFamily="49" charset="0"/>
              <a:buChar char="o"/>
            </a:pPr>
            <a:r>
              <a:rPr lang="en-US" b="1" dirty="0">
                <a:latin typeface="Candara Light" panose="020E0502030303020204" pitchFamily="34" charset="0"/>
              </a:rPr>
              <a:t>MAP 1050 – Pharmacology for Medical Assistants (3cr)</a:t>
            </a:r>
            <a:endParaRPr lang="en-US" b="1" dirty="0"/>
          </a:p>
        </p:txBody>
      </p:sp>
      <p:sp>
        <p:nvSpPr>
          <p:cNvPr id="5" name="Text Placeholder 4">
            <a:extLst>
              <a:ext uri="{FF2B5EF4-FFF2-40B4-BE49-F238E27FC236}">
                <a16:creationId xmlns:a16="http://schemas.microsoft.com/office/drawing/2014/main" id="{69509B7D-BBAB-4D1E-A80C-B5B33F90C63D}"/>
              </a:ext>
            </a:extLst>
          </p:cNvPr>
          <p:cNvSpPr>
            <a:spLocks noGrp="1"/>
          </p:cNvSpPr>
          <p:nvPr>
            <p:ph type="body" sz="quarter" idx="3"/>
          </p:nvPr>
        </p:nvSpPr>
        <p:spPr>
          <a:xfrm>
            <a:off x="6144321" y="1857983"/>
            <a:ext cx="5194583" cy="893154"/>
          </a:xfrm>
          <a:effectLst/>
        </p:spPr>
        <p:txBody>
          <a:bodyPr/>
          <a:lstStyle/>
          <a:p>
            <a:endParaRPr lang="en-US" b="1" dirty="0">
              <a:solidFill>
                <a:schemeClr val="accent5">
                  <a:lumMod val="50000"/>
                </a:schemeClr>
              </a:solidFill>
              <a:latin typeface="Candara Light" panose="020E0502030303020204" pitchFamily="34" charset="0"/>
            </a:endParaRPr>
          </a:p>
          <a:p>
            <a:endParaRPr lang="en-US" b="1" dirty="0">
              <a:solidFill>
                <a:schemeClr val="accent5">
                  <a:lumMod val="50000"/>
                </a:schemeClr>
              </a:solidFill>
              <a:latin typeface="Candara Light" panose="020E0502030303020204" pitchFamily="34" charset="0"/>
            </a:endParaRPr>
          </a:p>
          <a:p>
            <a:endParaRPr lang="en-US" b="1" dirty="0">
              <a:solidFill>
                <a:schemeClr val="accent5">
                  <a:lumMod val="50000"/>
                </a:schemeClr>
              </a:solidFill>
              <a:latin typeface="Candara Light" panose="020E0502030303020204" pitchFamily="34" charset="0"/>
            </a:endParaRPr>
          </a:p>
          <a:p>
            <a:endParaRPr lang="en-US" b="1" dirty="0">
              <a:solidFill>
                <a:schemeClr val="accent5">
                  <a:lumMod val="50000"/>
                </a:schemeClr>
              </a:solidFill>
              <a:latin typeface="Candara Light" panose="020E0502030303020204" pitchFamily="34" charset="0"/>
            </a:endParaRPr>
          </a:p>
          <a:p>
            <a:r>
              <a:rPr lang="en-US" b="1" dirty="0">
                <a:solidFill>
                  <a:schemeClr val="accent5">
                    <a:lumMod val="50000"/>
                  </a:schemeClr>
                </a:solidFill>
                <a:latin typeface="Candara Light" panose="020E0502030303020204" pitchFamily="34" charset="0"/>
              </a:rPr>
              <a:t>General Education (16 </a:t>
            </a:r>
            <a:r>
              <a:rPr lang="en-US" b="1" dirty="0" err="1">
                <a:solidFill>
                  <a:schemeClr val="accent5">
                    <a:lumMod val="50000"/>
                  </a:schemeClr>
                </a:solidFill>
                <a:latin typeface="Candara Light" panose="020E0502030303020204" pitchFamily="34" charset="0"/>
              </a:rPr>
              <a:t>cr</a:t>
            </a:r>
            <a:r>
              <a:rPr lang="en-US" b="1" dirty="0">
                <a:solidFill>
                  <a:schemeClr val="accent5">
                    <a:lumMod val="50000"/>
                  </a:schemeClr>
                </a:solidFill>
                <a:latin typeface="Candara Light" panose="020E0502030303020204" pitchFamily="34" charset="0"/>
              </a:rPr>
              <a:t>)</a:t>
            </a:r>
          </a:p>
        </p:txBody>
      </p:sp>
      <p:sp>
        <p:nvSpPr>
          <p:cNvPr id="6" name="Content Placeholder 5">
            <a:extLst>
              <a:ext uri="{FF2B5EF4-FFF2-40B4-BE49-F238E27FC236}">
                <a16:creationId xmlns:a16="http://schemas.microsoft.com/office/drawing/2014/main" id="{3FAA5EF5-83A2-4595-A938-62565E58604F}"/>
              </a:ext>
            </a:extLst>
          </p:cNvPr>
          <p:cNvSpPr>
            <a:spLocks noGrp="1"/>
          </p:cNvSpPr>
          <p:nvPr>
            <p:ph sz="quarter" idx="4"/>
          </p:nvPr>
        </p:nvSpPr>
        <p:spPr>
          <a:xfrm>
            <a:off x="5644663" y="2996118"/>
            <a:ext cx="6193900" cy="4319081"/>
          </a:xfrm>
          <a:effectLst/>
        </p:spPr>
        <p:txBody>
          <a:bodyPr>
            <a:normAutofit fontScale="40000" lnSpcReduction="20000"/>
          </a:bodyPr>
          <a:lstStyle/>
          <a:p>
            <a:pPr>
              <a:lnSpc>
                <a:spcPct val="170000"/>
              </a:lnSpc>
              <a:buFont typeface="Courier New" panose="02070309020205020404" pitchFamily="49" charset="0"/>
              <a:buChar char="o"/>
            </a:pPr>
            <a:r>
              <a:rPr lang="en-US" sz="4500" b="1" dirty="0">
                <a:latin typeface="Candara Light" panose="020E0502030303020204" pitchFamily="34" charset="0"/>
              </a:rPr>
              <a:t>BIO 1006 – Basic Anatomy &amp; Physiology (4cr)</a:t>
            </a:r>
          </a:p>
          <a:p>
            <a:pPr>
              <a:lnSpc>
                <a:spcPct val="170000"/>
              </a:lnSpc>
              <a:buFont typeface="Courier New" panose="02070309020205020404" pitchFamily="49" charset="0"/>
              <a:buChar char="o"/>
            </a:pPr>
            <a:r>
              <a:rPr lang="en-US" sz="4500" b="1" dirty="0">
                <a:latin typeface="Candara Light" panose="020E0502030303020204" pitchFamily="34" charset="0"/>
              </a:rPr>
              <a:t>PSY 1001 – General Psychology (3cr)</a:t>
            </a:r>
          </a:p>
          <a:p>
            <a:pPr>
              <a:lnSpc>
                <a:spcPct val="170000"/>
              </a:lnSpc>
              <a:buFont typeface="Courier New" panose="02070309020205020404" pitchFamily="49" charset="0"/>
              <a:buChar char="o"/>
            </a:pPr>
            <a:r>
              <a:rPr lang="en-US" sz="4500" b="1" dirty="0">
                <a:latin typeface="Candara Light" panose="020E0502030303020204" pitchFamily="34" charset="0"/>
              </a:rPr>
              <a:t>PSY 2440 – Human Growth &amp; Development (3cr)</a:t>
            </a:r>
          </a:p>
          <a:p>
            <a:pPr>
              <a:lnSpc>
                <a:spcPct val="170000"/>
              </a:lnSpc>
              <a:buFont typeface="Courier New" panose="02070309020205020404" pitchFamily="49" charset="0"/>
              <a:buChar char="o"/>
            </a:pPr>
            <a:r>
              <a:rPr lang="en-US" sz="4500" b="1" dirty="0">
                <a:latin typeface="Candara Light" panose="020E0502030303020204" pitchFamily="34" charset="0"/>
              </a:rPr>
              <a:t>MAT 1140 – Career Math </a:t>
            </a:r>
            <a:r>
              <a:rPr lang="en-US" sz="4500" b="1" dirty="0">
                <a:solidFill>
                  <a:schemeClr val="accent5">
                    <a:lumMod val="50000"/>
                  </a:schemeClr>
                </a:solidFill>
                <a:latin typeface="Candara Light" panose="020E0502030303020204" pitchFamily="34" charset="0"/>
              </a:rPr>
              <a:t>OR</a:t>
            </a:r>
            <a:r>
              <a:rPr lang="en-US" sz="4500" b="1" dirty="0">
                <a:latin typeface="Candara Light" panose="020E0502030303020204" pitchFamily="34" charset="0"/>
              </a:rPr>
              <a:t> MAT 1160 Financial Mathematics </a:t>
            </a:r>
            <a:r>
              <a:rPr lang="en-US" sz="4500" b="1" dirty="0">
                <a:solidFill>
                  <a:schemeClr val="accent5">
                    <a:lumMod val="50000"/>
                  </a:schemeClr>
                </a:solidFill>
                <a:latin typeface="Candara Light" panose="020E0502030303020204" pitchFamily="34" charset="0"/>
              </a:rPr>
              <a:t>OR</a:t>
            </a:r>
            <a:r>
              <a:rPr lang="en-US" sz="4500" b="1" dirty="0">
                <a:latin typeface="Candara Light" panose="020E0502030303020204" pitchFamily="34" charset="0"/>
              </a:rPr>
              <a:t> MAT 1260 Introduction to Statistics (3cr)</a:t>
            </a:r>
          </a:p>
          <a:p>
            <a:pPr>
              <a:lnSpc>
                <a:spcPct val="170000"/>
              </a:lnSpc>
              <a:buFont typeface="Courier New" panose="02070309020205020404" pitchFamily="49" charset="0"/>
              <a:buChar char="o"/>
            </a:pPr>
            <a:r>
              <a:rPr lang="en-US" sz="4500" b="1" dirty="0">
                <a:latin typeface="Candara Light" panose="020E0502030303020204" pitchFamily="34" charset="0"/>
              </a:rPr>
              <a:t>ENG 1021 – English Composition I </a:t>
            </a:r>
            <a:r>
              <a:rPr lang="en-US" sz="4500" b="1" dirty="0">
                <a:solidFill>
                  <a:schemeClr val="accent5">
                    <a:lumMod val="50000"/>
                  </a:schemeClr>
                </a:solidFill>
                <a:latin typeface="Candara Light" panose="020E0502030303020204" pitchFamily="34" charset="0"/>
              </a:rPr>
              <a:t>OR</a:t>
            </a:r>
            <a:r>
              <a:rPr lang="en-US" sz="4500" b="1" dirty="0">
                <a:latin typeface="Candara Light" panose="020E0502030303020204" pitchFamily="34" charset="0"/>
              </a:rPr>
              <a:t> ENG 1031 Technical Writing (3cr)</a:t>
            </a:r>
          </a:p>
          <a:p>
            <a:endParaRPr lang="en-US" dirty="0"/>
          </a:p>
        </p:txBody>
      </p:sp>
    </p:spTree>
    <p:extLst>
      <p:ext uri="{BB962C8B-B14F-4D97-AF65-F5344CB8AC3E}">
        <p14:creationId xmlns:p14="http://schemas.microsoft.com/office/powerpoint/2010/main" val="4199537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AFD8B0F0-1449-4222-92C4-CF4D44B55270}"/>
              </a:ext>
            </a:extLst>
          </p:cNvPr>
          <p:cNvSpPr>
            <a:spLocks noGrp="1"/>
          </p:cNvSpPr>
          <p:nvPr>
            <p:ph type="body" idx="1"/>
          </p:nvPr>
        </p:nvSpPr>
        <p:spPr>
          <a:xfrm>
            <a:off x="381000" y="268700"/>
            <a:ext cx="11430000" cy="1429966"/>
          </a:xfrm>
          <a:effectLst/>
        </p:spPr>
        <p:txBody>
          <a:bodyPr/>
          <a:lstStyle/>
          <a:p>
            <a:r>
              <a:rPr lang="en-US" sz="4400" b="1" dirty="0">
                <a:solidFill>
                  <a:schemeClr val="accent5">
                    <a:lumMod val="50000"/>
                  </a:schemeClr>
                </a:solidFill>
                <a:latin typeface="+mj-lt"/>
              </a:rPr>
              <a:t> </a:t>
            </a:r>
            <a:r>
              <a:rPr lang="en-US" sz="4800" b="1" dirty="0">
                <a:solidFill>
                  <a:schemeClr val="accent5">
                    <a:lumMod val="50000"/>
                  </a:schemeClr>
                </a:solidFill>
                <a:latin typeface="Candara Light" panose="020E0502030303020204" pitchFamily="34" charset="0"/>
                <a:ea typeface="+mj-ea"/>
                <a:cs typeface="+mj-cs"/>
              </a:rPr>
              <a:t>Select 2-3 Certificate Programs from the following list that equal 35 or more credits</a:t>
            </a:r>
          </a:p>
        </p:txBody>
      </p:sp>
      <p:graphicFrame>
        <p:nvGraphicFramePr>
          <p:cNvPr id="17" name="Table 16">
            <a:extLst>
              <a:ext uri="{FF2B5EF4-FFF2-40B4-BE49-F238E27FC236}">
                <a16:creationId xmlns:a16="http://schemas.microsoft.com/office/drawing/2014/main" id="{4E80A40C-6B9A-4C7A-B319-2C460D5EDCCE}"/>
              </a:ext>
            </a:extLst>
          </p:cNvPr>
          <p:cNvGraphicFramePr>
            <a:graphicFrameLocks noGrp="1"/>
          </p:cNvGraphicFramePr>
          <p:nvPr>
            <p:extLst>
              <p:ext uri="{D42A27DB-BD31-4B8C-83A1-F6EECF244321}">
                <p14:modId xmlns:p14="http://schemas.microsoft.com/office/powerpoint/2010/main" val="2543355984"/>
              </p:ext>
            </p:extLst>
          </p:nvPr>
        </p:nvGraphicFramePr>
        <p:xfrm>
          <a:off x="16476" y="2393220"/>
          <a:ext cx="12175525" cy="3235960"/>
        </p:xfrm>
        <a:graphic>
          <a:graphicData uri="http://schemas.openxmlformats.org/drawingml/2006/table">
            <a:tbl>
              <a:tblPr firstRow="1" bandRow="1">
                <a:effectLst/>
                <a:tableStyleId>{5C22544A-7EE6-4342-B048-85BDC9FD1C3A}</a:tableStyleId>
              </a:tblPr>
              <a:tblGrid>
                <a:gridCol w="3008826">
                  <a:extLst>
                    <a:ext uri="{9D8B030D-6E8A-4147-A177-3AD203B41FA5}">
                      <a16:colId xmlns:a16="http://schemas.microsoft.com/office/drawing/2014/main" val="1730511945"/>
                    </a:ext>
                  </a:extLst>
                </a:gridCol>
                <a:gridCol w="2198451">
                  <a:extLst>
                    <a:ext uri="{9D8B030D-6E8A-4147-A177-3AD203B41FA5}">
                      <a16:colId xmlns:a16="http://schemas.microsoft.com/office/drawing/2014/main" val="2041923620"/>
                    </a:ext>
                  </a:extLst>
                </a:gridCol>
                <a:gridCol w="2811294">
                  <a:extLst>
                    <a:ext uri="{9D8B030D-6E8A-4147-A177-3AD203B41FA5}">
                      <a16:colId xmlns:a16="http://schemas.microsoft.com/office/drawing/2014/main" val="3653503387"/>
                    </a:ext>
                  </a:extLst>
                </a:gridCol>
                <a:gridCol w="1984442">
                  <a:extLst>
                    <a:ext uri="{9D8B030D-6E8A-4147-A177-3AD203B41FA5}">
                      <a16:colId xmlns:a16="http://schemas.microsoft.com/office/drawing/2014/main" val="736717782"/>
                    </a:ext>
                  </a:extLst>
                </a:gridCol>
                <a:gridCol w="2172512">
                  <a:extLst>
                    <a:ext uri="{9D8B030D-6E8A-4147-A177-3AD203B41FA5}">
                      <a16:colId xmlns:a16="http://schemas.microsoft.com/office/drawing/2014/main" val="3784543373"/>
                    </a:ext>
                  </a:extLst>
                </a:gridCol>
              </a:tblGrid>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Candara Light" panose="020E0502030303020204" pitchFamily="34" charset="0"/>
                        </a:rPr>
                        <a:t>Medical Assisting (25.5cr)</a:t>
                      </a:r>
                    </a:p>
                    <a:p>
                      <a:endParaRPr lang="en-US" dirty="0">
                        <a:latin typeface="Candara Light" panose="020E0502030303020204" pitchFamily="34" charset="0"/>
                      </a:endParaRPr>
                    </a:p>
                  </a:txBody>
                  <a:tcPr>
                    <a:solidFill>
                      <a:schemeClr val="accent3"/>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Candara Light" panose="020E0502030303020204" pitchFamily="34" charset="0"/>
                        </a:rPr>
                        <a:t>Front Office (17cr)</a:t>
                      </a:r>
                    </a:p>
                    <a:p>
                      <a:endParaRPr lang="en-US" dirty="0">
                        <a:latin typeface="Candara Light" panose="020E0502030303020204" pitchFamily="34" charset="0"/>
                      </a:endParaRPr>
                    </a:p>
                  </a:txBody>
                  <a:tcPr>
                    <a:solidFill>
                      <a:schemeClr val="accent3"/>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Candara Light" panose="020E0502030303020204" pitchFamily="34" charset="0"/>
                        </a:rPr>
                        <a:t>Sterile Processing (17cr)</a:t>
                      </a:r>
                    </a:p>
                    <a:p>
                      <a:endParaRPr lang="en-US" dirty="0">
                        <a:latin typeface="Candara Light" panose="020E0502030303020204" pitchFamily="34" charset="0"/>
                      </a:endParaRPr>
                    </a:p>
                  </a:txBody>
                  <a:tcPr>
                    <a:solidFill>
                      <a:schemeClr val="accent3"/>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Candara Light" panose="020E0502030303020204" pitchFamily="34" charset="0"/>
                        </a:rPr>
                        <a:t>Nurse Aide (5cr)</a:t>
                      </a:r>
                    </a:p>
                    <a:p>
                      <a:endParaRPr lang="en-US" dirty="0">
                        <a:latin typeface="Candara Light" panose="020E0502030303020204" pitchFamily="34" charset="0"/>
                      </a:endParaRPr>
                    </a:p>
                  </a:txBody>
                  <a:tcPr>
                    <a:solidFill>
                      <a:schemeClr val="accent3"/>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Candara Light" panose="020E0502030303020204" pitchFamily="34" charset="0"/>
                        </a:rPr>
                        <a:t>Phlebotomy (8cr)</a:t>
                      </a:r>
                    </a:p>
                    <a:p>
                      <a:endParaRPr lang="en-US" dirty="0">
                        <a:latin typeface="Candara Light" panose="020E0502030303020204" pitchFamily="34" charset="0"/>
                      </a:endParaRPr>
                    </a:p>
                  </a:txBody>
                  <a:tcPr>
                    <a:solidFill>
                      <a:schemeClr val="accent3"/>
                    </a:solidFill>
                  </a:tcPr>
                </a:tc>
                <a:extLst>
                  <a:ext uri="{0D108BD9-81ED-4DB2-BD59-A6C34878D82A}">
                    <a16:rowId xmlns:a16="http://schemas.microsoft.com/office/drawing/2014/main" val="4103809992"/>
                  </a:ext>
                </a:extLst>
              </a:tr>
              <a:tr h="370840">
                <a:tc>
                  <a:txBody>
                    <a:bodyPr/>
                    <a:lstStyle/>
                    <a:p>
                      <a:pPr marL="0" algn="l" defTabSz="457200" rtl="0" eaLnBrk="1" latinLnBrk="0" hangingPunct="1"/>
                      <a:r>
                        <a:rPr lang="en-US" sz="1800" b="1" kern="1200" dirty="0">
                          <a:solidFill>
                            <a:schemeClr val="tx1"/>
                          </a:solidFill>
                          <a:latin typeface="Candara Light" panose="020E0502030303020204" pitchFamily="34" charset="0"/>
                          <a:ea typeface="+mn-ea"/>
                          <a:cs typeface="+mn-cs"/>
                        </a:rPr>
                        <a:t>HPR 1006</a:t>
                      </a:r>
                    </a:p>
                  </a:txBody>
                  <a:tcPr>
                    <a:solidFill>
                      <a:schemeClr val="accent3"/>
                    </a:solidFill>
                  </a:tcPr>
                </a:tc>
                <a:tc>
                  <a:txBody>
                    <a:bodyPr/>
                    <a:lstStyle/>
                    <a:p>
                      <a:pPr marL="0" algn="l" defTabSz="457200" rtl="0" eaLnBrk="1" latinLnBrk="0" hangingPunct="1"/>
                      <a:r>
                        <a:rPr lang="en-US" sz="1800" b="1" kern="1200" dirty="0">
                          <a:solidFill>
                            <a:schemeClr val="tx1"/>
                          </a:solidFill>
                          <a:latin typeface="Candara Light" panose="020E0502030303020204" pitchFamily="34" charset="0"/>
                          <a:ea typeface="+mn-ea"/>
                          <a:cs typeface="+mn-cs"/>
                        </a:rPr>
                        <a:t>HPR 1006</a:t>
                      </a:r>
                    </a:p>
                  </a:txBody>
                  <a:tcPr>
                    <a:solidFill>
                      <a:schemeClr val="accent3"/>
                    </a:solidFill>
                  </a:tcPr>
                </a:tc>
                <a:tc>
                  <a:txBody>
                    <a:bodyPr/>
                    <a:lstStyle/>
                    <a:p>
                      <a:r>
                        <a:rPr lang="en-US" b="1" dirty="0">
                          <a:solidFill>
                            <a:srgbClr val="C00000"/>
                          </a:solidFill>
                          <a:latin typeface="Candara Light" panose="020E0502030303020204" pitchFamily="34" charset="0"/>
                        </a:rPr>
                        <a:t>SPI 1000</a:t>
                      </a:r>
                    </a:p>
                  </a:txBody>
                  <a:tcPr>
                    <a:solidFill>
                      <a:schemeClr val="accent3"/>
                    </a:solidFill>
                  </a:tcPr>
                </a:tc>
                <a:tc>
                  <a:txBody>
                    <a:bodyPr/>
                    <a:lstStyle/>
                    <a:p>
                      <a:r>
                        <a:rPr lang="en-US" b="1" dirty="0">
                          <a:solidFill>
                            <a:srgbClr val="C00000"/>
                          </a:solidFill>
                          <a:latin typeface="Candara Light" panose="020E0502030303020204" pitchFamily="34" charset="0"/>
                        </a:rPr>
                        <a:t>NUA 1001</a:t>
                      </a:r>
                    </a:p>
                  </a:txBody>
                  <a:tcPr>
                    <a:solidFill>
                      <a:schemeClr val="accent3"/>
                    </a:solidFill>
                  </a:tcPr>
                </a:tc>
                <a:tc>
                  <a:txBody>
                    <a:bodyPr/>
                    <a:lstStyle/>
                    <a:p>
                      <a:r>
                        <a:rPr lang="en-US" b="1" dirty="0">
                          <a:solidFill>
                            <a:srgbClr val="C00000"/>
                          </a:solidFill>
                          <a:latin typeface="Candara Light" panose="020E0502030303020204" pitchFamily="34" charset="0"/>
                        </a:rPr>
                        <a:t>HPR 1020</a:t>
                      </a:r>
                    </a:p>
                  </a:txBody>
                  <a:tcPr>
                    <a:solidFill>
                      <a:schemeClr val="accent3"/>
                    </a:solidFill>
                  </a:tcPr>
                </a:tc>
                <a:extLst>
                  <a:ext uri="{0D108BD9-81ED-4DB2-BD59-A6C34878D82A}">
                    <a16:rowId xmlns:a16="http://schemas.microsoft.com/office/drawing/2014/main" val="3924638203"/>
                  </a:ext>
                </a:extLst>
              </a:tr>
              <a:tr h="370840">
                <a:tc>
                  <a:txBody>
                    <a:bodyPr/>
                    <a:lstStyle/>
                    <a:p>
                      <a:pPr marL="0" algn="l" defTabSz="457200" rtl="0" eaLnBrk="1" latinLnBrk="0" hangingPunct="1"/>
                      <a:r>
                        <a:rPr lang="en-US" sz="1800" b="1" kern="1200" dirty="0">
                          <a:solidFill>
                            <a:schemeClr val="tx1"/>
                          </a:solidFill>
                          <a:latin typeface="Candara Light" panose="020E0502030303020204" pitchFamily="34" charset="0"/>
                          <a:ea typeface="+mn-ea"/>
                          <a:cs typeface="+mn-cs"/>
                        </a:rPr>
                        <a:t>MAP 1010</a:t>
                      </a:r>
                    </a:p>
                  </a:txBody>
                  <a:tcPr>
                    <a:solidFill>
                      <a:schemeClr val="accent3"/>
                    </a:solidFill>
                  </a:tcPr>
                </a:tc>
                <a:tc>
                  <a:txBody>
                    <a:bodyPr/>
                    <a:lstStyle/>
                    <a:p>
                      <a:r>
                        <a:rPr lang="en-US" b="1" dirty="0">
                          <a:solidFill>
                            <a:schemeClr val="tx1"/>
                          </a:solidFill>
                          <a:latin typeface="Candara Light" panose="020E0502030303020204" pitchFamily="34" charset="0"/>
                        </a:rPr>
                        <a:t>MAP 1010</a:t>
                      </a:r>
                    </a:p>
                  </a:txBody>
                  <a:tcPr>
                    <a:solidFill>
                      <a:schemeClr val="accent3"/>
                    </a:solidFill>
                  </a:tcPr>
                </a:tc>
                <a:tc>
                  <a:txBody>
                    <a:bodyPr/>
                    <a:lstStyle/>
                    <a:p>
                      <a:r>
                        <a:rPr lang="en-US" b="1" dirty="0">
                          <a:solidFill>
                            <a:srgbClr val="C00000"/>
                          </a:solidFill>
                          <a:latin typeface="Candara Light" panose="020E0502030303020204" pitchFamily="34" charset="0"/>
                        </a:rPr>
                        <a:t>SPI 1001</a:t>
                      </a:r>
                    </a:p>
                  </a:txBody>
                  <a:tcPr>
                    <a:solidFill>
                      <a:schemeClr val="accent3"/>
                    </a:solidFill>
                  </a:tcPr>
                </a:tc>
                <a:tc>
                  <a:txBody>
                    <a:bodyPr/>
                    <a:lstStyle/>
                    <a:p>
                      <a:r>
                        <a:rPr lang="en-US" b="1" dirty="0">
                          <a:solidFill>
                            <a:srgbClr val="C00000"/>
                          </a:solidFill>
                          <a:latin typeface="Candara Light" panose="020E0502030303020204" pitchFamily="34" charset="0"/>
                        </a:rPr>
                        <a:t>NUA 1070</a:t>
                      </a:r>
                    </a:p>
                  </a:txBody>
                  <a:tcPr>
                    <a:solidFill>
                      <a:schemeClr val="accent3"/>
                    </a:solidFill>
                  </a:tcPr>
                </a:tc>
                <a:tc>
                  <a:txBody>
                    <a:bodyPr/>
                    <a:lstStyle/>
                    <a:p>
                      <a:r>
                        <a:rPr lang="en-US" b="1" dirty="0">
                          <a:solidFill>
                            <a:srgbClr val="C00000"/>
                          </a:solidFill>
                          <a:latin typeface="Candara Light" panose="020E0502030303020204" pitchFamily="34" charset="0"/>
                        </a:rPr>
                        <a:t>HPR 1080</a:t>
                      </a:r>
                    </a:p>
                  </a:txBody>
                  <a:tcPr>
                    <a:solidFill>
                      <a:schemeClr val="accent3"/>
                    </a:solidFill>
                  </a:tcPr>
                </a:tc>
                <a:extLst>
                  <a:ext uri="{0D108BD9-81ED-4DB2-BD59-A6C34878D82A}">
                    <a16:rowId xmlns:a16="http://schemas.microsoft.com/office/drawing/2014/main" val="1986955168"/>
                  </a:ext>
                </a:extLst>
              </a:tr>
              <a:tr h="370840">
                <a:tc>
                  <a:txBody>
                    <a:bodyPr/>
                    <a:lstStyle/>
                    <a:p>
                      <a:pPr marL="0" algn="l" defTabSz="457200" rtl="0" eaLnBrk="1" latinLnBrk="0" hangingPunct="1"/>
                      <a:r>
                        <a:rPr lang="en-US" sz="1800" b="1" kern="1200" dirty="0">
                          <a:solidFill>
                            <a:schemeClr val="tx1"/>
                          </a:solidFill>
                          <a:latin typeface="Candara Light" panose="020E0502030303020204" pitchFamily="34" charset="0"/>
                          <a:ea typeface="+mn-ea"/>
                          <a:cs typeface="+mn-cs"/>
                        </a:rPr>
                        <a:t>HPR 1040</a:t>
                      </a:r>
                    </a:p>
                  </a:txBody>
                  <a:tcPr>
                    <a:solidFill>
                      <a:schemeClr val="accent3"/>
                    </a:solidFill>
                  </a:tcPr>
                </a:tc>
                <a:tc>
                  <a:txBody>
                    <a:bodyPr/>
                    <a:lstStyle/>
                    <a:p>
                      <a:r>
                        <a:rPr lang="en-US" b="1" dirty="0">
                          <a:solidFill>
                            <a:schemeClr val="tx1"/>
                          </a:solidFill>
                          <a:latin typeface="Candara Light" panose="020E0502030303020204" pitchFamily="34" charset="0"/>
                        </a:rPr>
                        <a:t>MAP 1020</a:t>
                      </a:r>
                    </a:p>
                  </a:txBody>
                  <a:tcPr>
                    <a:solidFill>
                      <a:schemeClr val="accent3"/>
                    </a:solidFill>
                  </a:tcPr>
                </a:tc>
                <a:tc>
                  <a:txBody>
                    <a:bodyPr/>
                    <a:lstStyle/>
                    <a:p>
                      <a:r>
                        <a:rPr lang="en-US" b="1" dirty="0">
                          <a:solidFill>
                            <a:srgbClr val="C00000"/>
                          </a:solidFill>
                          <a:latin typeface="Candara Light" panose="020E0502030303020204" pitchFamily="34" charset="0"/>
                        </a:rPr>
                        <a:t>SPI 1081</a:t>
                      </a:r>
                    </a:p>
                  </a:txBody>
                  <a:tcPr>
                    <a:solidFill>
                      <a:schemeClr val="accent3"/>
                    </a:solidFill>
                  </a:tcPr>
                </a:tc>
                <a:tc>
                  <a:txBody>
                    <a:bodyPr/>
                    <a:lstStyle/>
                    <a:p>
                      <a:endParaRPr lang="en-US" b="1" dirty="0">
                        <a:solidFill>
                          <a:schemeClr val="tx1"/>
                        </a:solidFill>
                      </a:endParaRPr>
                    </a:p>
                  </a:txBody>
                  <a:tcPr>
                    <a:solidFill>
                      <a:schemeClr val="accent3"/>
                    </a:solidFill>
                  </a:tcPr>
                </a:tc>
                <a:tc>
                  <a:txBody>
                    <a:bodyPr/>
                    <a:lstStyle/>
                    <a:p>
                      <a:endParaRPr lang="en-US" b="1" dirty="0"/>
                    </a:p>
                  </a:txBody>
                  <a:tcPr>
                    <a:solidFill>
                      <a:schemeClr val="accent3"/>
                    </a:solidFill>
                  </a:tcPr>
                </a:tc>
                <a:extLst>
                  <a:ext uri="{0D108BD9-81ED-4DB2-BD59-A6C34878D82A}">
                    <a16:rowId xmlns:a16="http://schemas.microsoft.com/office/drawing/2014/main" val="357089487"/>
                  </a:ext>
                </a:extLst>
              </a:tr>
              <a:tr h="370840">
                <a:tc>
                  <a:txBody>
                    <a:bodyPr/>
                    <a:lstStyle/>
                    <a:p>
                      <a:pPr marL="0" algn="l" defTabSz="457200" rtl="0" eaLnBrk="1" latinLnBrk="0" hangingPunct="1"/>
                      <a:r>
                        <a:rPr lang="en-US" sz="1800" b="1" kern="1200" dirty="0">
                          <a:solidFill>
                            <a:schemeClr val="tx1"/>
                          </a:solidFill>
                          <a:latin typeface="Candara Light" panose="020E0502030303020204" pitchFamily="34" charset="0"/>
                          <a:ea typeface="+mn-ea"/>
                          <a:cs typeface="+mn-cs"/>
                        </a:rPr>
                        <a:t>MAP 1050</a:t>
                      </a:r>
                    </a:p>
                  </a:txBody>
                  <a:tcPr>
                    <a:solidFill>
                      <a:schemeClr val="accent3"/>
                    </a:solidFill>
                  </a:tcPr>
                </a:tc>
                <a:tc>
                  <a:txBody>
                    <a:bodyPr/>
                    <a:lstStyle/>
                    <a:p>
                      <a:r>
                        <a:rPr lang="en-US" b="1" dirty="0">
                          <a:solidFill>
                            <a:schemeClr val="tx1"/>
                          </a:solidFill>
                          <a:latin typeface="Candara Light" panose="020E0502030303020204" pitchFamily="34" charset="0"/>
                        </a:rPr>
                        <a:t>MOT 2025</a:t>
                      </a:r>
                    </a:p>
                  </a:txBody>
                  <a:tcPr>
                    <a:solidFill>
                      <a:schemeClr val="accent3"/>
                    </a:solidFill>
                  </a:tcPr>
                </a:tc>
                <a:tc>
                  <a:txBody>
                    <a:bodyPr/>
                    <a:lstStyle/>
                    <a:p>
                      <a:endParaRPr lang="en-US" b="1">
                        <a:solidFill>
                          <a:schemeClr val="tx1"/>
                        </a:solidFill>
                      </a:endParaRPr>
                    </a:p>
                  </a:txBody>
                  <a:tcPr>
                    <a:solidFill>
                      <a:schemeClr val="accent3"/>
                    </a:solidFill>
                  </a:tcPr>
                </a:tc>
                <a:tc>
                  <a:txBody>
                    <a:bodyPr/>
                    <a:lstStyle/>
                    <a:p>
                      <a:endParaRPr lang="en-US" b="1" dirty="0">
                        <a:solidFill>
                          <a:schemeClr val="tx1"/>
                        </a:solidFill>
                      </a:endParaRPr>
                    </a:p>
                  </a:txBody>
                  <a:tcPr>
                    <a:solidFill>
                      <a:schemeClr val="accent3"/>
                    </a:solidFill>
                  </a:tcPr>
                </a:tc>
                <a:tc>
                  <a:txBody>
                    <a:bodyPr/>
                    <a:lstStyle/>
                    <a:p>
                      <a:endParaRPr lang="en-US" b="1" dirty="0"/>
                    </a:p>
                  </a:txBody>
                  <a:tcPr>
                    <a:solidFill>
                      <a:schemeClr val="accent3"/>
                    </a:solidFill>
                  </a:tcPr>
                </a:tc>
                <a:extLst>
                  <a:ext uri="{0D108BD9-81ED-4DB2-BD59-A6C34878D82A}">
                    <a16:rowId xmlns:a16="http://schemas.microsoft.com/office/drawing/2014/main" val="989871347"/>
                  </a:ext>
                </a:extLst>
              </a:tr>
              <a:tr h="370840">
                <a:tc>
                  <a:txBody>
                    <a:bodyPr/>
                    <a:lstStyle/>
                    <a:p>
                      <a:r>
                        <a:rPr lang="en-US" b="1" dirty="0">
                          <a:solidFill>
                            <a:srgbClr val="C00000"/>
                          </a:solidFill>
                          <a:latin typeface="Candara Light" panose="020E0502030303020204" pitchFamily="34" charset="0"/>
                        </a:rPr>
                        <a:t>MAP 2038</a:t>
                      </a:r>
                    </a:p>
                  </a:txBody>
                  <a:tcPr>
                    <a:solidFill>
                      <a:schemeClr val="accent3"/>
                    </a:solidFill>
                  </a:tcPr>
                </a:tc>
                <a:tc>
                  <a:txBody>
                    <a:bodyPr/>
                    <a:lstStyle/>
                    <a:p>
                      <a:r>
                        <a:rPr lang="en-US" b="1" dirty="0">
                          <a:solidFill>
                            <a:schemeClr val="tx1"/>
                          </a:solidFill>
                          <a:latin typeface="Candara Light" panose="020E0502030303020204" pitchFamily="34" charset="0"/>
                        </a:rPr>
                        <a:t>MOT 1081</a:t>
                      </a:r>
                    </a:p>
                  </a:txBody>
                  <a:tcPr>
                    <a:solidFill>
                      <a:schemeClr val="accent3"/>
                    </a:solidFill>
                  </a:tcPr>
                </a:tc>
                <a:tc>
                  <a:txBody>
                    <a:bodyPr/>
                    <a:lstStyle/>
                    <a:p>
                      <a:endParaRPr lang="en-US" b="1">
                        <a:solidFill>
                          <a:schemeClr val="tx1"/>
                        </a:solidFill>
                      </a:endParaRPr>
                    </a:p>
                  </a:txBody>
                  <a:tcPr>
                    <a:solidFill>
                      <a:schemeClr val="accent3"/>
                    </a:solidFill>
                  </a:tcPr>
                </a:tc>
                <a:tc>
                  <a:txBody>
                    <a:bodyPr/>
                    <a:lstStyle/>
                    <a:p>
                      <a:endParaRPr lang="en-US" b="1" dirty="0">
                        <a:solidFill>
                          <a:schemeClr val="tx1"/>
                        </a:solidFill>
                      </a:endParaRPr>
                    </a:p>
                  </a:txBody>
                  <a:tcPr>
                    <a:solidFill>
                      <a:schemeClr val="accent3"/>
                    </a:solidFill>
                  </a:tcPr>
                </a:tc>
                <a:tc>
                  <a:txBody>
                    <a:bodyPr/>
                    <a:lstStyle/>
                    <a:p>
                      <a:endParaRPr lang="en-US" b="1" dirty="0"/>
                    </a:p>
                  </a:txBody>
                  <a:tcPr>
                    <a:solidFill>
                      <a:schemeClr val="accent3"/>
                    </a:solidFill>
                  </a:tcPr>
                </a:tc>
                <a:extLst>
                  <a:ext uri="{0D108BD9-81ED-4DB2-BD59-A6C34878D82A}">
                    <a16:rowId xmlns:a16="http://schemas.microsoft.com/office/drawing/2014/main" val="2168568657"/>
                  </a:ext>
                </a:extLst>
              </a:tr>
              <a:tr h="370840">
                <a:tc>
                  <a:txBody>
                    <a:bodyPr/>
                    <a:lstStyle/>
                    <a:p>
                      <a:r>
                        <a:rPr lang="en-US" b="1" dirty="0">
                          <a:solidFill>
                            <a:srgbClr val="C00000"/>
                          </a:solidFill>
                          <a:latin typeface="Candara Light" panose="020E0502030303020204" pitchFamily="34" charset="0"/>
                        </a:rPr>
                        <a:t>MAP 2040</a:t>
                      </a:r>
                    </a:p>
                  </a:txBody>
                  <a:tcPr>
                    <a:solidFill>
                      <a:schemeClr val="accent3"/>
                    </a:solidFill>
                  </a:tcPr>
                </a:tc>
                <a:tc>
                  <a:txBody>
                    <a:bodyPr/>
                    <a:lstStyle/>
                    <a:p>
                      <a:r>
                        <a:rPr lang="en-US" b="1" dirty="0">
                          <a:solidFill>
                            <a:schemeClr val="tx1"/>
                          </a:solidFill>
                          <a:latin typeface="Candara Light" panose="020E0502030303020204" pitchFamily="34" charset="0"/>
                        </a:rPr>
                        <a:t>MAP 1010</a:t>
                      </a:r>
                    </a:p>
                  </a:txBody>
                  <a:tcPr>
                    <a:solidFill>
                      <a:schemeClr val="accent3"/>
                    </a:solidFill>
                  </a:tcPr>
                </a:tc>
                <a:tc>
                  <a:txBody>
                    <a:bodyPr/>
                    <a:lstStyle/>
                    <a:p>
                      <a:endParaRPr lang="en-US" b="1">
                        <a:solidFill>
                          <a:schemeClr val="tx1"/>
                        </a:solidFill>
                      </a:endParaRPr>
                    </a:p>
                  </a:txBody>
                  <a:tcPr>
                    <a:solidFill>
                      <a:schemeClr val="accent3"/>
                    </a:solidFill>
                  </a:tcPr>
                </a:tc>
                <a:tc>
                  <a:txBody>
                    <a:bodyPr/>
                    <a:lstStyle/>
                    <a:p>
                      <a:endParaRPr lang="en-US" b="1" dirty="0">
                        <a:solidFill>
                          <a:schemeClr val="tx1"/>
                        </a:solidFill>
                      </a:endParaRPr>
                    </a:p>
                  </a:txBody>
                  <a:tcPr>
                    <a:solidFill>
                      <a:schemeClr val="accent3"/>
                    </a:solidFill>
                  </a:tcPr>
                </a:tc>
                <a:tc>
                  <a:txBody>
                    <a:bodyPr/>
                    <a:lstStyle/>
                    <a:p>
                      <a:endParaRPr lang="en-US" b="1" dirty="0"/>
                    </a:p>
                  </a:txBody>
                  <a:tcPr>
                    <a:solidFill>
                      <a:schemeClr val="accent3"/>
                    </a:solidFill>
                  </a:tcPr>
                </a:tc>
                <a:extLst>
                  <a:ext uri="{0D108BD9-81ED-4DB2-BD59-A6C34878D82A}">
                    <a16:rowId xmlns:a16="http://schemas.microsoft.com/office/drawing/2014/main" val="3213732942"/>
                  </a:ext>
                </a:extLst>
              </a:tr>
              <a:tr h="370840">
                <a:tc>
                  <a:txBody>
                    <a:bodyPr/>
                    <a:lstStyle/>
                    <a:p>
                      <a:r>
                        <a:rPr lang="en-US" b="1" dirty="0">
                          <a:solidFill>
                            <a:srgbClr val="C00000"/>
                          </a:solidFill>
                          <a:latin typeface="Candara Light" panose="020E0502030303020204" pitchFamily="34" charset="0"/>
                        </a:rPr>
                        <a:t>MAP 2080</a:t>
                      </a:r>
                    </a:p>
                  </a:txBody>
                  <a:tcPr>
                    <a:solidFill>
                      <a:schemeClr val="accent3"/>
                    </a:solidFill>
                  </a:tcPr>
                </a:tc>
                <a:tc>
                  <a:txBody>
                    <a:bodyPr/>
                    <a:lstStyle/>
                    <a:p>
                      <a:endParaRPr lang="en-US" b="1" dirty="0">
                        <a:solidFill>
                          <a:schemeClr val="tx1"/>
                        </a:solidFill>
                      </a:endParaRPr>
                    </a:p>
                  </a:txBody>
                  <a:tcPr>
                    <a:solidFill>
                      <a:schemeClr val="accent3"/>
                    </a:solidFill>
                  </a:tcPr>
                </a:tc>
                <a:tc>
                  <a:txBody>
                    <a:bodyPr/>
                    <a:lstStyle/>
                    <a:p>
                      <a:endParaRPr lang="en-US" b="1" dirty="0">
                        <a:solidFill>
                          <a:schemeClr val="tx1"/>
                        </a:solidFill>
                      </a:endParaRPr>
                    </a:p>
                  </a:txBody>
                  <a:tcPr>
                    <a:solidFill>
                      <a:schemeClr val="accent3"/>
                    </a:solidFill>
                  </a:tcPr>
                </a:tc>
                <a:tc>
                  <a:txBody>
                    <a:bodyPr/>
                    <a:lstStyle/>
                    <a:p>
                      <a:endParaRPr lang="en-US" b="1" dirty="0">
                        <a:solidFill>
                          <a:schemeClr val="tx1"/>
                        </a:solidFill>
                      </a:endParaRPr>
                    </a:p>
                  </a:txBody>
                  <a:tcPr>
                    <a:solidFill>
                      <a:schemeClr val="accent3"/>
                    </a:solidFill>
                  </a:tcPr>
                </a:tc>
                <a:tc>
                  <a:txBody>
                    <a:bodyPr/>
                    <a:lstStyle/>
                    <a:p>
                      <a:endParaRPr lang="en-US" b="1" dirty="0"/>
                    </a:p>
                  </a:txBody>
                  <a:tcPr>
                    <a:solidFill>
                      <a:schemeClr val="accent3"/>
                    </a:solidFill>
                  </a:tcPr>
                </a:tc>
                <a:extLst>
                  <a:ext uri="{0D108BD9-81ED-4DB2-BD59-A6C34878D82A}">
                    <a16:rowId xmlns:a16="http://schemas.microsoft.com/office/drawing/2014/main" val="631835814"/>
                  </a:ext>
                </a:extLst>
              </a:tr>
            </a:tbl>
          </a:graphicData>
        </a:graphic>
      </p:graphicFrame>
      <p:sp>
        <p:nvSpPr>
          <p:cNvPr id="18" name="TextBox 17">
            <a:extLst>
              <a:ext uri="{FF2B5EF4-FFF2-40B4-BE49-F238E27FC236}">
                <a16:creationId xmlns:a16="http://schemas.microsoft.com/office/drawing/2014/main" id="{B32E4C90-5F32-4247-83E5-6BDA2D428BE4}"/>
              </a:ext>
            </a:extLst>
          </p:cNvPr>
          <p:cNvSpPr txBox="1"/>
          <p:nvPr/>
        </p:nvSpPr>
        <p:spPr>
          <a:xfrm>
            <a:off x="381000" y="5718612"/>
            <a:ext cx="11126821" cy="880369"/>
          </a:xfrm>
          <a:prstGeom prst="rect">
            <a:avLst/>
          </a:prstGeom>
          <a:noFill/>
          <a:effectLst/>
        </p:spPr>
        <p:txBody>
          <a:bodyPr wrap="square" rtlCol="0">
            <a:spAutoFit/>
          </a:bodyPr>
          <a:lstStyle/>
          <a:p>
            <a:pPr algn="ctr">
              <a:lnSpc>
                <a:spcPct val="150000"/>
              </a:lnSpc>
            </a:pPr>
            <a:r>
              <a:rPr lang="en-US" b="1" dirty="0">
                <a:latin typeface="Candara Light" panose="020E0502030303020204" pitchFamily="34" charset="0"/>
              </a:rPr>
              <a:t>If students have already taken a class that is required for a certificate program, </a:t>
            </a:r>
          </a:p>
          <a:p>
            <a:pPr algn="ctr">
              <a:lnSpc>
                <a:spcPct val="150000"/>
              </a:lnSpc>
            </a:pPr>
            <a:r>
              <a:rPr lang="en-US" b="1" dirty="0">
                <a:latin typeface="Candara Light" panose="020E0502030303020204" pitchFamily="34" charset="0"/>
              </a:rPr>
              <a:t>they will not need to take it again for future certificate programs.</a:t>
            </a:r>
          </a:p>
        </p:txBody>
      </p:sp>
    </p:spTree>
    <p:extLst>
      <p:ext uri="{BB962C8B-B14F-4D97-AF65-F5344CB8AC3E}">
        <p14:creationId xmlns:p14="http://schemas.microsoft.com/office/powerpoint/2010/main" val="4028955394"/>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89FAE-8382-41E1-AD12-AFABE06E06C9}"/>
              </a:ext>
            </a:extLst>
          </p:cNvPr>
          <p:cNvSpPr>
            <a:spLocks noGrp="1"/>
          </p:cNvSpPr>
          <p:nvPr>
            <p:ph type="title"/>
          </p:nvPr>
        </p:nvSpPr>
        <p:spPr>
          <a:effectLst/>
        </p:spPr>
        <p:txBody>
          <a:bodyPr>
            <a:normAutofit/>
          </a:bodyPr>
          <a:lstStyle/>
          <a:p>
            <a:pPr algn="ctr"/>
            <a:r>
              <a:rPr lang="en-US" sz="4800" dirty="0">
                <a:solidFill>
                  <a:schemeClr val="accent5">
                    <a:lumMod val="50000"/>
                  </a:schemeClr>
                </a:solidFill>
                <a:latin typeface="Candara Light" panose="020E0502030303020204" pitchFamily="34" charset="0"/>
              </a:rPr>
              <a:t>Register for Classes</a:t>
            </a:r>
          </a:p>
        </p:txBody>
      </p:sp>
      <p:sp>
        <p:nvSpPr>
          <p:cNvPr id="3" name="Content Placeholder 2">
            <a:extLst>
              <a:ext uri="{FF2B5EF4-FFF2-40B4-BE49-F238E27FC236}">
                <a16:creationId xmlns:a16="http://schemas.microsoft.com/office/drawing/2014/main" id="{602058E4-36DD-4325-844D-153C71B8048F}"/>
              </a:ext>
            </a:extLst>
          </p:cNvPr>
          <p:cNvSpPr>
            <a:spLocks noGrp="1"/>
          </p:cNvSpPr>
          <p:nvPr>
            <p:ph idx="1"/>
          </p:nvPr>
        </p:nvSpPr>
        <p:spPr>
          <a:effectLst/>
        </p:spPr>
        <p:txBody>
          <a:bodyPr>
            <a:noAutofit/>
          </a:bodyPr>
          <a:lstStyle/>
          <a:p>
            <a:pPr>
              <a:lnSpc>
                <a:spcPct val="150000"/>
              </a:lnSpc>
            </a:pPr>
            <a:r>
              <a:rPr lang="en-US" sz="2000" b="1" dirty="0">
                <a:latin typeface="Candara Light" panose="020E0502030303020204" pitchFamily="34" charset="0"/>
              </a:rPr>
              <a:t>All of the classes from the previous slide (except the ones in red), students can register and take on their own. </a:t>
            </a:r>
          </a:p>
          <a:p>
            <a:pPr>
              <a:lnSpc>
                <a:spcPct val="150000"/>
              </a:lnSpc>
            </a:pPr>
            <a:r>
              <a:rPr lang="en-US" sz="2000" b="1" dirty="0">
                <a:latin typeface="Candara Light" panose="020E0502030303020204" pitchFamily="34" charset="0"/>
              </a:rPr>
              <a:t>The classes in red are programs/classes that need special admission approval before students register.  Students are taken off of the waitlists in the order they were placed (date/time) to attend a mandatory orientation.  After attending orientation, students will be eligible to register for these courses.</a:t>
            </a:r>
          </a:p>
          <a:p>
            <a:pPr>
              <a:lnSpc>
                <a:spcPct val="150000"/>
              </a:lnSpc>
            </a:pPr>
            <a:r>
              <a:rPr lang="en-US" sz="2000" b="1" dirty="0">
                <a:latin typeface="Candara Light" panose="020E0502030303020204" pitchFamily="34" charset="0"/>
              </a:rPr>
              <a:t>You will need to meet with </a:t>
            </a:r>
            <a:r>
              <a:rPr lang="en-US" sz="2000" b="1" dirty="0">
                <a:solidFill>
                  <a:schemeClr val="accent5">
                    <a:lumMod val="50000"/>
                  </a:schemeClr>
                </a:solidFill>
                <a:latin typeface="Candara Light" panose="020E0502030303020204" pitchFamily="34" charset="0"/>
                <a:hlinkClick r:id="rId2">
                  <a:extLst>
                    <a:ext uri="{A12FA001-AC4F-418D-AE19-62706E023703}">
                      <ahyp:hlinkClr xmlns:ahyp="http://schemas.microsoft.com/office/drawing/2018/hyperlinkcolor" val="tx"/>
                    </a:ext>
                  </a:extLst>
                </a:hlinkClick>
              </a:rPr>
              <a:t>Stephany.Wood@aims.edu</a:t>
            </a:r>
            <a:r>
              <a:rPr lang="en-US" sz="2000" b="1" dirty="0">
                <a:solidFill>
                  <a:schemeClr val="accent5">
                    <a:lumMod val="50000"/>
                  </a:schemeClr>
                </a:solidFill>
                <a:latin typeface="Candara Light" panose="020E0502030303020204" pitchFamily="34" charset="0"/>
              </a:rPr>
              <a:t> </a:t>
            </a:r>
            <a:r>
              <a:rPr lang="en-US" sz="2000" b="1" dirty="0">
                <a:latin typeface="Candara Light" panose="020E0502030303020204" pitchFamily="34" charset="0"/>
              </a:rPr>
              <a:t>to see which semester you can take these programmatic courses.</a:t>
            </a:r>
          </a:p>
        </p:txBody>
      </p:sp>
    </p:spTree>
    <p:extLst>
      <p:ext uri="{BB962C8B-B14F-4D97-AF65-F5344CB8AC3E}">
        <p14:creationId xmlns:p14="http://schemas.microsoft.com/office/powerpoint/2010/main" val="37413369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
  <TotalTime>1815</TotalTime>
  <Words>1256</Words>
  <Application>Microsoft Office PowerPoint</Application>
  <PresentationFormat>Widescreen</PresentationFormat>
  <Paragraphs>153</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Candara</vt:lpstr>
      <vt:lpstr>Candara Light</vt:lpstr>
      <vt:lpstr>Century Gothic</vt:lpstr>
      <vt:lpstr>Courier New</vt:lpstr>
      <vt:lpstr>Wingdings 2</vt:lpstr>
      <vt:lpstr>Quotable</vt:lpstr>
      <vt:lpstr>Aims Community College  Allied Health Professional Degree Information</vt:lpstr>
      <vt:lpstr>Program Overview</vt:lpstr>
      <vt:lpstr>Apply to Become an Aims Student</vt:lpstr>
      <vt:lpstr>Financial Aid </vt:lpstr>
      <vt:lpstr>Meet with an Allied Health Advisor</vt:lpstr>
      <vt:lpstr>Waitlists</vt:lpstr>
      <vt:lpstr>Required Classes</vt:lpstr>
      <vt:lpstr>PowerPoint Presentation</vt:lpstr>
      <vt:lpstr>Register for Classes</vt:lpstr>
      <vt:lpstr>PowerPoint Presentation</vt:lpstr>
      <vt:lpstr>Clinical Compliance Requirements</vt:lpstr>
      <vt:lpstr>Clinical Site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Allied Health Professional Degree</dc:title>
  <dc:creator>Erin Miyoshi</dc:creator>
  <cp:lastModifiedBy>Erin Miyoshi</cp:lastModifiedBy>
  <cp:revision>57</cp:revision>
  <cp:lastPrinted>2024-02-29T18:57:06Z</cp:lastPrinted>
  <dcterms:created xsi:type="dcterms:W3CDTF">2023-09-12T19:18:31Z</dcterms:created>
  <dcterms:modified xsi:type="dcterms:W3CDTF">2024-06-26T17:30:29Z</dcterms:modified>
</cp:coreProperties>
</file>